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60" r:id="rId3"/>
    <p:sldId id="264" r:id="rId4"/>
    <p:sldId id="259" r:id="rId5"/>
    <p:sldId id="265" r:id="rId6"/>
    <p:sldId id="262" r:id="rId7"/>
    <p:sldId id="261" r:id="rId8"/>
    <p:sldId id="275" r:id="rId9"/>
    <p:sldId id="263" r:id="rId10"/>
    <p:sldId id="258" r:id="rId11"/>
    <p:sldId id="257" r:id="rId12"/>
    <p:sldId id="274" r:id="rId13"/>
    <p:sldId id="266" r:id="rId14"/>
    <p:sldId id="267" r:id="rId15"/>
    <p:sldId id="268" r:id="rId16"/>
    <p:sldId id="269" r:id="rId17"/>
    <p:sldId id="270" r:id="rId18"/>
    <p:sldId id="271" r:id="rId19"/>
    <p:sldId id="272" r:id="rId20"/>
    <p:sldId id="276" r:id="rId21"/>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572E"/>
    <a:srgbClr val="E83E8B"/>
    <a:srgbClr val="74BB4D"/>
    <a:srgbClr val="82F5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34" autoAdjust="0"/>
    <p:restoredTop sz="98535" autoAdjust="0"/>
  </p:normalViewPr>
  <p:slideViewPr>
    <p:cSldViewPr>
      <p:cViewPr>
        <p:scale>
          <a:sx n="100" d="100"/>
          <a:sy n="100" d="100"/>
        </p:scale>
        <p:origin x="-7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85714D-403F-4E2F-805E-C4B3DDF141C9}" type="datetimeFigureOut">
              <a:rPr lang="de-DE" smtClean="0"/>
              <a:t>03.07.2016</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05586E-9424-4EFC-842E-6115EE4D8315}" type="slidenum">
              <a:rPr lang="de-DE" smtClean="0"/>
              <a:t>‹Nr.›</a:t>
            </a:fld>
            <a:endParaRPr lang="de-DE"/>
          </a:p>
        </p:txBody>
      </p:sp>
    </p:spTree>
    <p:extLst>
      <p:ext uri="{BB962C8B-B14F-4D97-AF65-F5344CB8AC3E}">
        <p14:creationId xmlns:p14="http://schemas.microsoft.com/office/powerpoint/2010/main" val="1688946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505586E-9424-4EFC-842E-6115EE4D8315}" type="slidenum">
              <a:rPr lang="de-DE" smtClean="0"/>
              <a:t>1</a:t>
            </a:fld>
            <a:endParaRPr lang="de-DE"/>
          </a:p>
        </p:txBody>
      </p:sp>
    </p:spTree>
    <p:extLst>
      <p:ext uri="{BB962C8B-B14F-4D97-AF65-F5344CB8AC3E}">
        <p14:creationId xmlns:p14="http://schemas.microsoft.com/office/powerpoint/2010/main" val="4225661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505586E-9424-4EFC-842E-6115EE4D8315}" type="slidenum">
              <a:rPr lang="de-DE" smtClean="0"/>
              <a:t>10</a:t>
            </a:fld>
            <a:endParaRPr lang="de-DE"/>
          </a:p>
        </p:txBody>
      </p:sp>
    </p:spTree>
    <p:extLst>
      <p:ext uri="{BB962C8B-B14F-4D97-AF65-F5344CB8AC3E}">
        <p14:creationId xmlns:p14="http://schemas.microsoft.com/office/powerpoint/2010/main" val="3246123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Entsprechende Bilder einfügen!</a:t>
            </a:r>
            <a:endParaRPr lang="de-DE" dirty="0"/>
          </a:p>
        </p:txBody>
      </p:sp>
      <p:sp>
        <p:nvSpPr>
          <p:cNvPr id="4" name="Foliennummernplatzhalter 3"/>
          <p:cNvSpPr>
            <a:spLocks noGrp="1"/>
          </p:cNvSpPr>
          <p:nvPr>
            <p:ph type="sldNum" sz="quarter" idx="10"/>
          </p:nvPr>
        </p:nvSpPr>
        <p:spPr/>
        <p:txBody>
          <a:bodyPr/>
          <a:lstStyle/>
          <a:p>
            <a:fld id="{4505586E-9424-4EFC-842E-6115EE4D8315}" type="slidenum">
              <a:rPr lang="de-DE" smtClean="0"/>
              <a:t>11</a:t>
            </a:fld>
            <a:endParaRPr lang="de-DE"/>
          </a:p>
        </p:txBody>
      </p:sp>
    </p:spTree>
    <p:extLst>
      <p:ext uri="{BB962C8B-B14F-4D97-AF65-F5344CB8AC3E}">
        <p14:creationId xmlns:p14="http://schemas.microsoft.com/office/powerpoint/2010/main" val="1782993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505586E-9424-4EFC-842E-6115EE4D8315}" type="slidenum">
              <a:rPr lang="de-DE" smtClean="0"/>
              <a:t>12</a:t>
            </a:fld>
            <a:endParaRPr lang="de-DE"/>
          </a:p>
        </p:txBody>
      </p:sp>
    </p:spTree>
    <p:extLst>
      <p:ext uri="{BB962C8B-B14F-4D97-AF65-F5344CB8AC3E}">
        <p14:creationId xmlns:p14="http://schemas.microsoft.com/office/powerpoint/2010/main" val="3322303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a:p>
            <a:r>
              <a:rPr lang="de-DE" dirty="0" smtClean="0"/>
              <a:t/>
            </a:r>
            <a:br>
              <a:rPr lang="de-DE" dirty="0" smtClean="0"/>
            </a:br>
            <a:r>
              <a:rPr lang="de-DE" dirty="0" smtClean="0"/>
              <a:t>Anschließend wurde die Kärtchen in die Rubriken „Hobbys“, „Relaxen“, „Haushalt“, „Spiele“, „Sport“, „Medien“ und „Sozialer Kontakt“ einsortiert. Das Bilden von neuen Rubriken war auch möglich.  </a:t>
            </a:r>
            <a:br>
              <a:rPr lang="de-DE" dirty="0" smtClean="0"/>
            </a:br>
            <a:endParaRPr lang="de-DE" dirty="0" smtClean="0"/>
          </a:p>
          <a:p>
            <a:r>
              <a:rPr lang="de-DE" dirty="0" smtClean="0"/>
              <a:t/>
            </a:r>
            <a:br>
              <a:rPr lang="de-DE" dirty="0" smtClean="0"/>
            </a:br>
            <a:r>
              <a:rPr lang="de-DE" dirty="0" smtClean="0"/>
              <a:t>Diese Rubriken wurden danach dann bewertet, ob sie für die Freizeitgestaltung wichtig, neutral oder unwichtig sind. </a:t>
            </a:r>
          </a:p>
          <a:p>
            <a:endParaRPr lang="de-DE" dirty="0"/>
          </a:p>
        </p:txBody>
      </p:sp>
      <p:sp>
        <p:nvSpPr>
          <p:cNvPr id="4" name="Foliennummernplatzhalter 3"/>
          <p:cNvSpPr>
            <a:spLocks noGrp="1"/>
          </p:cNvSpPr>
          <p:nvPr>
            <p:ph type="sldNum" sz="quarter" idx="10"/>
          </p:nvPr>
        </p:nvSpPr>
        <p:spPr/>
        <p:txBody>
          <a:bodyPr/>
          <a:lstStyle/>
          <a:p>
            <a:fld id="{4505586E-9424-4EFC-842E-6115EE4D8315}" type="slidenum">
              <a:rPr lang="de-DE" smtClean="0"/>
              <a:t>13</a:t>
            </a:fld>
            <a:endParaRPr lang="de-DE"/>
          </a:p>
        </p:txBody>
      </p:sp>
    </p:spTree>
    <p:extLst>
      <p:ext uri="{BB962C8B-B14F-4D97-AF65-F5344CB8AC3E}">
        <p14:creationId xmlns:p14="http://schemas.microsoft.com/office/powerpoint/2010/main" val="3618380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Soziale Kontakte sind allen Befragten insgesamt sehr wichtig. </a:t>
            </a:r>
          </a:p>
          <a:p>
            <a:r>
              <a:rPr lang="de-DE" dirty="0" smtClean="0"/>
              <a:t>Relaxen, Sport und Hobbys spielen für den Großteil der Teilnehmer ebenfalls eine bedeutende Rolle. </a:t>
            </a:r>
          </a:p>
          <a:p>
            <a:pPr lvl="1"/>
            <a:r>
              <a:rPr lang="de-DE" dirty="0" smtClean="0"/>
              <a:t>Diese drei Punkte sind stark voneinander abhängig - das Hobby ist Sport, Sport wiederum bedeutet Entspannung. </a:t>
            </a:r>
          </a:p>
          <a:p>
            <a:r>
              <a:rPr lang="de-DE" dirty="0" smtClean="0"/>
              <a:t>Medien und Haushalt sind den Befragten moderat bis sehr wichtig.</a:t>
            </a:r>
          </a:p>
          <a:p>
            <a:r>
              <a:rPr lang="de-DE" dirty="0" smtClean="0"/>
              <a:t> Spiele als unwichtig in der Freizeitgestaltung angesehen werden.			</a:t>
            </a:r>
          </a:p>
          <a:p>
            <a:endParaRPr lang="de-DE" dirty="0" smtClean="0"/>
          </a:p>
          <a:p>
            <a:r>
              <a:rPr lang="de-DE" dirty="0" smtClean="0"/>
              <a:t>Die häufigsten Freizeitbeschäftigungen der Schüler fallen unter die Rubriken „Sozialer Kontakt“ und „Relaxen“. </a:t>
            </a:r>
          </a:p>
          <a:p>
            <a:r>
              <a:rPr lang="de-DE" dirty="0" smtClean="0"/>
              <a:t>Darunter fallen z.B. Aktivitäten wie „mit Freunden treffen“, „etwas mit der Familie unternehmen“, „Mittagsschlaf machen“ oder „chillen“. </a:t>
            </a:r>
          </a:p>
          <a:p>
            <a:r>
              <a:rPr lang="de-DE" dirty="0" smtClean="0"/>
              <a:t>Weite Freizeitaktivitäten der Schüler sind z.B. Videospiele spielen, Sporttreiben oder einem Nebenjob nachgehen. Die Rubrik Haushalt wurde von den Schülern gar nicht abgedeckt, allerdings wohnen auch alle noch Zuhause bei den Eltern. </a:t>
            </a:r>
          </a:p>
          <a:p>
            <a:r>
              <a:rPr lang="de-DE" dirty="0" smtClean="0"/>
              <a:t>„Sport“, „Medien“, „Sozialer Kontakt“ und „Relaxen“ sind für die Schüler die wichtigsten Rubriken. „Hobbys“ und „Arbeiten“ haben die Schüler als neutral eingeordnet und die Rubriken „Spiele“ und „Haushalt“ sind für die Schüler im Hinblick auf die Freizeitgestaltung unwichtig. </a:t>
            </a:r>
          </a:p>
          <a:p>
            <a:endParaRPr lang="de-DE" dirty="0" smtClean="0"/>
          </a:p>
          <a:p>
            <a:endParaRPr lang="de-DE" dirty="0"/>
          </a:p>
        </p:txBody>
      </p:sp>
      <p:sp>
        <p:nvSpPr>
          <p:cNvPr id="4" name="Foliennummernplatzhalter 3"/>
          <p:cNvSpPr>
            <a:spLocks noGrp="1"/>
          </p:cNvSpPr>
          <p:nvPr>
            <p:ph type="sldNum" sz="quarter" idx="10"/>
          </p:nvPr>
        </p:nvSpPr>
        <p:spPr/>
        <p:txBody>
          <a:bodyPr/>
          <a:lstStyle/>
          <a:p>
            <a:fld id="{4505586E-9424-4EFC-842E-6115EE4D8315}" type="slidenum">
              <a:rPr lang="de-DE" smtClean="0"/>
              <a:t>14</a:t>
            </a:fld>
            <a:endParaRPr lang="de-DE"/>
          </a:p>
        </p:txBody>
      </p:sp>
    </p:spTree>
    <p:extLst>
      <p:ext uri="{BB962C8B-B14F-4D97-AF65-F5344CB8AC3E}">
        <p14:creationId xmlns:p14="http://schemas.microsoft.com/office/powerpoint/2010/main" val="629699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505586E-9424-4EFC-842E-6115EE4D8315}" type="slidenum">
              <a:rPr lang="de-DE" smtClean="0"/>
              <a:t>15</a:t>
            </a:fld>
            <a:endParaRPr lang="de-DE"/>
          </a:p>
        </p:txBody>
      </p:sp>
    </p:spTree>
    <p:extLst>
      <p:ext uri="{BB962C8B-B14F-4D97-AF65-F5344CB8AC3E}">
        <p14:creationId xmlns:p14="http://schemas.microsoft.com/office/powerpoint/2010/main" val="3122908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505586E-9424-4EFC-842E-6115EE4D8315}" type="slidenum">
              <a:rPr lang="de-DE" smtClean="0"/>
              <a:t>16</a:t>
            </a:fld>
            <a:endParaRPr lang="de-DE"/>
          </a:p>
        </p:txBody>
      </p:sp>
    </p:spTree>
    <p:extLst>
      <p:ext uri="{BB962C8B-B14F-4D97-AF65-F5344CB8AC3E}">
        <p14:creationId xmlns:p14="http://schemas.microsoft.com/office/powerpoint/2010/main" val="2222369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505586E-9424-4EFC-842E-6115EE4D8315}" type="slidenum">
              <a:rPr lang="de-DE" smtClean="0"/>
              <a:t>17</a:t>
            </a:fld>
            <a:endParaRPr lang="de-DE"/>
          </a:p>
        </p:txBody>
      </p:sp>
    </p:spTree>
    <p:extLst>
      <p:ext uri="{BB962C8B-B14F-4D97-AF65-F5344CB8AC3E}">
        <p14:creationId xmlns:p14="http://schemas.microsoft.com/office/powerpoint/2010/main" val="26428483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505586E-9424-4EFC-842E-6115EE4D8315}" type="slidenum">
              <a:rPr lang="de-DE" smtClean="0"/>
              <a:t>18</a:t>
            </a:fld>
            <a:endParaRPr lang="de-DE"/>
          </a:p>
        </p:txBody>
      </p:sp>
    </p:spTree>
    <p:extLst>
      <p:ext uri="{BB962C8B-B14F-4D97-AF65-F5344CB8AC3E}">
        <p14:creationId xmlns:p14="http://schemas.microsoft.com/office/powerpoint/2010/main" val="35059174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505586E-9424-4EFC-842E-6115EE4D8315}" type="slidenum">
              <a:rPr lang="de-DE" smtClean="0"/>
              <a:t>19</a:t>
            </a:fld>
            <a:endParaRPr lang="de-DE"/>
          </a:p>
        </p:txBody>
      </p:sp>
    </p:spTree>
    <p:extLst>
      <p:ext uri="{BB962C8B-B14F-4D97-AF65-F5344CB8AC3E}">
        <p14:creationId xmlns:p14="http://schemas.microsoft.com/office/powerpoint/2010/main" val="3877918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505586E-9424-4EFC-842E-6115EE4D8315}" type="slidenum">
              <a:rPr lang="de-DE" smtClean="0"/>
              <a:t>2</a:t>
            </a:fld>
            <a:endParaRPr lang="de-DE"/>
          </a:p>
        </p:txBody>
      </p:sp>
    </p:spTree>
    <p:extLst>
      <p:ext uri="{BB962C8B-B14F-4D97-AF65-F5344CB8AC3E}">
        <p14:creationId xmlns:p14="http://schemas.microsoft.com/office/powerpoint/2010/main" val="25352503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505586E-9424-4EFC-842E-6115EE4D8315}" type="slidenum">
              <a:rPr lang="de-DE" smtClean="0"/>
              <a:t>20</a:t>
            </a:fld>
            <a:endParaRPr lang="de-DE"/>
          </a:p>
        </p:txBody>
      </p:sp>
    </p:spTree>
    <p:extLst>
      <p:ext uri="{BB962C8B-B14F-4D97-AF65-F5344CB8AC3E}">
        <p14:creationId xmlns:p14="http://schemas.microsoft.com/office/powerpoint/2010/main" val="35596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505586E-9424-4EFC-842E-6115EE4D8315}" type="slidenum">
              <a:rPr lang="de-DE" smtClean="0"/>
              <a:t>3</a:t>
            </a:fld>
            <a:endParaRPr lang="de-DE"/>
          </a:p>
        </p:txBody>
      </p:sp>
    </p:spTree>
    <p:extLst>
      <p:ext uri="{BB962C8B-B14F-4D97-AF65-F5344CB8AC3E}">
        <p14:creationId xmlns:p14="http://schemas.microsoft.com/office/powerpoint/2010/main" val="3267830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505586E-9424-4EFC-842E-6115EE4D8315}" type="slidenum">
              <a:rPr lang="de-DE" smtClean="0"/>
              <a:t>4</a:t>
            </a:fld>
            <a:endParaRPr lang="de-DE"/>
          </a:p>
        </p:txBody>
      </p:sp>
    </p:spTree>
    <p:extLst>
      <p:ext uri="{BB962C8B-B14F-4D97-AF65-F5344CB8AC3E}">
        <p14:creationId xmlns:p14="http://schemas.microsoft.com/office/powerpoint/2010/main" val="1444358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505586E-9424-4EFC-842E-6115EE4D8315}" type="slidenum">
              <a:rPr lang="de-DE" smtClean="0"/>
              <a:t>5</a:t>
            </a:fld>
            <a:endParaRPr lang="de-DE"/>
          </a:p>
        </p:txBody>
      </p:sp>
    </p:spTree>
    <p:extLst>
      <p:ext uri="{BB962C8B-B14F-4D97-AF65-F5344CB8AC3E}">
        <p14:creationId xmlns:p14="http://schemas.microsoft.com/office/powerpoint/2010/main" val="1173379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505586E-9424-4EFC-842E-6115EE4D8315}" type="slidenum">
              <a:rPr lang="de-DE" smtClean="0"/>
              <a:t>6</a:t>
            </a:fld>
            <a:endParaRPr lang="de-DE"/>
          </a:p>
        </p:txBody>
      </p:sp>
    </p:spTree>
    <p:extLst>
      <p:ext uri="{BB962C8B-B14F-4D97-AF65-F5344CB8AC3E}">
        <p14:creationId xmlns:p14="http://schemas.microsoft.com/office/powerpoint/2010/main" val="4191318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505586E-9424-4EFC-842E-6115EE4D8315}" type="slidenum">
              <a:rPr lang="de-DE" smtClean="0"/>
              <a:t>7</a:t>
            </a:fld>
            <a:endParaRPr lang="de-DE"/>
          </a:p>
        </p:txBody>
      </p:sp>
    </p:spTree>
    <p:extLst>
      <p:ext uri="{BB962C8B-B14F-4D97-AF65-F5344CB8AC3E}">
        <p14:creationId xmlns:p14="http://schemas.microsoft.com/office/powerpoint/2010/main" val="572132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505586E-9424-4EFC-842E-6115EE4D8315}" type="slidenum">
              <a:rPr lang="de-DE" smtClean="0"/>
              <a:t>8</a:t>
            </a:fld>
            <a:endParaRPr lang="de-DE"/>
          </a:p>
        </p:txBody>
      </p:sp>
    </p:spTree>
    <p:extLst>
      <p:ext uri="{BB962C8B-B14F-4D97-AF65-F5344CB8AC3E}">
        <p14:creationId xmlns:p14="http://schemas.microsoft.com/office/powerpoint/2010/main" val="1651456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505586E-9424-4EFC-842E-6115EE4D8315}" type="slidenum">
              <a:rPr lang="de-DE" smtClean="0"/>
              <a:t>9</a:t>
            </a:fld>
            <a:endParaRPr lang="de-DE"/>
          </a:p>
        </p:txBody>
      </p:sp>
    </p:spTree>
    <p:extLst>
      <p:ext uri="{BB962C8B-B14F-4D97-AF65-F5344CB8AC3E}">
        <p14:creationId xmlns:p14="http://schemas.microsoft.com/office/powerpoint/2010/main" val="3668200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de-DE" smtClean="0"/>
              <a:t>Titelmasterformat durch Klicken bearbeiten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216DB8CB-4F1B-4DB9-AB9E-23AF389D56B7}" type="datetimeFigureOut">
              <a:rPr lang="de-DE" smtClean="0"/>
              <a:t>03.07.2016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6389F51-C8A8-4776-A53D-D9B9EB3950BF}" type="slidenum">
              <a:rPr lang="de-DE" smtClean="0"/>
              <a:t>‹Nr.›</a:t>
            </a:fld>
            <a:endParaRPr lang="de-DE"/>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216DB8CB-4F1B-4DB9-AB9E-23AF389D56B7}" type="datetimeFigureOut">
              <a:rPr lang="de-DE" smtClean="0"/>
              <a:t>03.07.2016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6389F51-C8A8-4776-A53D-D9B9EB3950BF}" type="slidenum">
              <a:rPr lang="de-DE" smtClean="0"/>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216DB8CB-4F1B-4DB9-AB9E-23AF389D56B7}" type="datetimeFigureOut">
              <a:rPr lang="de-DE" smtClean="0"/>
              <a:t>03.07.2016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6389F51-C8A8-4776-A53D-D9B9EB3950BF}" type="slidenum">
              <a:rPr lang="de-DE" smtClean="0"/>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71184" cy="706090"/>
          </a:xfrm>
        </p:spPr>
        <p:txBody>
          <a:bodyPr/>
          <a:lstStyle>
            <a:lvl1pPr>
              <a:defRPr sz="4000" b="0">
                <a:effectLst>
                  <a:outerShdw blurRad="38100" dist="38100" dir="2700000" algn="tl">
                    <a:srgbClr val="000000">
                      <a:alpha val="43137"/>
                    </a:srgbClr>
                  </a:outerShdw>
                </a:effectLst>
              </a:defRPr>
            </a:lvl1pPr>
          </a:lstStyle>
          <a:p>
            <a:r>
              <a:rPr lang="de-DE" dirty="0" smtClean="0"/>
              <a:t>Titelmasterformat durch Klicken</a:t>
            </a:r>
            <a:endParaRPr lang="en-US" dirty="0"/>
          </a:p>
        </p:txBody>
      </p:sp>
      <p:sp>
        <p:nvSpPr>
          <p:cNvPr id="3" name="Content Placeholder 2"/>
          <p:cNvSpPr>
            <a:spLocks noGrp="1"/>
          </p:cNvSpPr>
          <p:nvPr>
            <p:ph idx="1"/>
          </p:nvPr>
        </p:nvSpPr>
        <p:spPr>
          <a:xfrm>
            <a:off x="457200" y="1124744"/>
            <a:ext cx="7620000" cy="5276056"/>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4" name="Date Placeholder 3"/>
          <p:cNvSpPr>
            <a:spLocks noGrp="1"/>
          </p:cNvSpPr>
          <p:nvPr>
            <p:ph type="dt" sz="half" idx="10"/>
          </p:nvPr>
        </p:nvSpPr>
        <p:spPr/>
        <p:txBody>
          <a:bodyPr/>
          <a:lstStyle/>
          <a:p>
            <a:fld id="{216DB8CB-4F1B-4DB9-AB9E-23AF389D56B7}" type="datetimeFigureOut">
              <a:rPr lang="de-DE" smtClean="0"/>
              <a:t>03.07.2016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6389F51-C8A8-4776-A53D-D9B9EB3950BF}" type="slidenum">
              <a:rPr lang="de-DE" smtClean="0"/>
              <a:t>‹Nr.›</a:t>
            </a:fld>
            <a:endParaRPr lang="de-DE"/>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de-DE" smtClean="0"/>
              <a:t>Titelmasterformat durch Klicken bearbeiten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216DB8CB-4F1B-4DB9-AB9E-23AF389D56B7}" type="datetimeFigureOut">
              <a:rPr lang="de-DE" smtClean="0"/>
              <a:t>03.07.2016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6389F51-C8A8-4776-A53D-D9B9EB3950BF}" type="slidenum">
              <a:rPr lang="de-DE" smtClean="0"/>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43192" cy="706090"/>
          </a:xfrm>
        </p:spPr>
        <p:txBody>
          <a:bodyPr/>
          <a:lstStyle>
            <a:lvl1pPr>
              <a:defRPr sz="4000">
                <a:effectLst>
                  <a:outerShdw blurRad="38100" dist="38100" dir="2700000" algn="tl">
                    <a:srgbClr val="000000">
                      <a:alpha val="43137"/>
                    </a:srgbClr>
                  </a:outerShdw>
                </a:effectLst>
              </a:defRPr>
            </a:lvl1pPr>
          </a:lstStyle>
          <a:p>
            <a:r>
              <a:rPr lang="de-DE" dirty="0" smtClean="0"/>
              <a:t>Titelmasterformat durch</a:t>
            </a:r>
            <a:endParaRPr lang="en-US" dirty="0"/>
          </a:p>
        </p:txBody>
      </p:sp>
      <p:sp>
        <p:nvSpPr>
          <p:cNvPr id="3" name="Content Placeholder 2"/>
          <p:cNvSpPr>
            <a:spLocks noGrp="1"/>
          </p:cNvSpPr>
          <p:nvPr>
            <p:ph sz="half" idx="1"/>
          </p:nvPr>
        </p:nvSpPr>
        <p:spPr>
          <a:xfrm>
            <a:off x="457200" y="1124744"/>
            <a:ext cx="3657600" cy="50017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4" name="Content Placeholder 3"/>
          <p:cNvSpPr>
            <a:spLocks noGrp="1"/>
          </p:cNvSpPr>
          <p:nvPr>
            <p:ph sz="half" idx="2"/>
          </p:nvPr>
        </p:nvSpPr>
        <p:spPr>
          <a:xfrm>
            <a:off x="4419600" y="1124744"/>
            <a:ext cx="3657600" cy="50017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5" name="Date Placeholder 4"/>
          <p:cNvSpPr>
            <a:spLocks noGrp="1"/>
          </p:cNvSpPr>
          <p:nvPr>
            <p:ph type="dt" sz="half" idx="10"/>
          </p:nvPr>
        </p:nvSpPr>
        <p:spPr/>
        <p:txBody>
          <a:bodyPr/>
          <a:lstStyle/>
          <a:p>
            <a:fld id="{216DB8CB-4F1B-4DB9-AB9E-23AF389D56B7}" type="datetimeFigureOut">
              <a:rPr lang="de-DE" smtClean="0"/>
              <a:t>03.07.2016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E6389F51-C8A8-4776-A53D-D9B9EB3950BF}" type="slidenum">
              <a:rPr lang="de-DE" smtClean="0"/>
              <a:t>‹Nr.›</a:t>
            </a:fld>
            <a:endParaRPr lang="de-DE"/>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Titelmasterformat durch Klicken bearbeiten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 bearbeiten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Date Placeholder 6"/>
          <p:cNvSpPr>
            <a:spLocks noGrp="1"/>
          </p:cNvSpPr>
          <p:nvPr>
            <p:ph type="dt" sz="half" idx="10"/>
          </p:nvPr>
        </p:nvSpPr>
        <p:spPr/>
        <p:txBody>
          <a:bodyPr/>
          <a:lstStyle/>
          <a:p>
            <a:fld id="{216DB8CB-4F1B-4DB9-AB9E-23AF389D56B7}" type="datetimeFigureOut">
              <a:rPr lang="de-DE" smtClean="0"/>
              <a:t>03.07.2016</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E6389F51-C8A8-4776-A53D-D9B9EB3950BF}" type="slidenum">
              <a:rPr lang="de-DE" smtClean="0"/>
              <a:t>‹Nr.›</a:t>
            </a:fld>
            <a:endParaRPr lang="de-DE"/>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Date Placeholder 2"/>
          <p:cNvSpPr>
            <a:spLocks noGrp="1"/>
          </p:cNvSpPr>
          <p:nvPr>
            <p:ph type="dt" sz="half" idx="10"/>
          </p:nvPr>
        </p:nvSpPr>
        <p:spPr/>
        <p:txBody>
          <a:bodyPr/>
          <a:lstStyle/>
          <a:p>
            <a:fld id="{216DB8CB-4F1B-4DB9-AB9E-23AF389D56B7}" type="datetimeFigureOut">
              <a:rPr lang="de-DE" smtClean="0"/>
              <a:t>03.07.2016</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E6389F51-C8A8-4776-A53D-D9B9EB3950BF}" type="slidenum">
              <a:rPr lang="de-DE" smtClean="0"/>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6DB8CB-4F1B-4DB9-AB9E-23AF389D56B7}" type="datetimeFigureOut">
              <a:rPr lang="de-DE" smtClean="0"/>
              <a:t>03.07.2016</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E6389F51-C8A8-4776-A53D-D9B9EB3950BF}" type="slidenum">
              <a:rPr lang="de-DE" smtClean="0"/>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de-DE" smtClean="0"/>
              <a:t>Titelmasterformat durch Klicken bearbeiten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216DB8CB-4F1B-4DB9-AB9E-23AF389D56B7}" type="datetimeFigureOut">
              <a:rPr lang="de-DE" smtClean="0"/>
              <a:t>03.07.2016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E6389F51-C8A8-4776-A53D-D9B9EB3950BF}" type="slidenum">
              <a:rPr lang="de-DE" smtClean="0"/>
              <a:t>‹Nr.›</a:t>
            </a:fld>
            <a:endParaRPr lang="de-DE"/>
          </a:p>
        </p:txBody>
      </p:sp>
      <p:sp>
        <p:nvSpPr>
          <p:cNvPr id="9" name="Content Placeholder 8"/>
          <p:cNvSpPr>
            <a:spLocks noGrp="1"/>
          </p:cNvSpPr>
          <p:nvPr>
            <p:ph sz="quarter" idx="13"/>
          </p:nvPr>
        </p:nvSpPr>
        <p:spPr>
          <a:xfrm>
            <a:off x="304800" y="381000"/>
            <a:ext cx="7772400" cy="494284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de-DE" smtClean="0"/>
              <a:t>Titelmasterformat durch Klicken bearbeiten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8" name="Date Placeholder 7"/>
          <p:cNvSpPr>
            <a:spLocks noGrp="1"/>
          </p:cNvSpPr>
          <p:nvPr>
            <p:ph type="dt" sz="half" idx="10"/>
          </p:nvPr>
        </p:nvSpPr>
        <p:spPr/>
        <p:txBody>
          <a:bodyPr/>
          <a:lstStyle/>
          <a:p>
            <a:fld id="{216DB8CB-4F1B-4DB9-AB9E-23AF389D56B7}" type="datetimeFigureOut">
              <a:rPr lang="de-DE" smtClean="0"/>
              <a:t>03.07.2016</a:t>
            </a:fld>
            <a:endParaRPr lang="de-DE"/>
          </a:p>
        </p:txBody>
      </p:sp>
      <p:sp>
        <p:nvSpPr>
          <p:cNvPr id="9" name="Slide Number Placeholder 8"/>
          <p:cNvSpPr>
            <a:spLocks noGrp="1"/>
          </p:cNvSpPr>
          <p:nvPr>
            <p:ph type="sldNum" sz="quarter" idx="11"/>
          </p:nvPr>
        </p:nvSpPr>
        <p:spPr/>
        <p:txBody>
          <a:bodyPr/>
          <a:lstStyle/>
          <a:p>
            <a:fld id="{E6389F51-C8A8-4776-A53D-D9B9EB3950BF}" type="slidenum">
              <a:rPr lang="de-DE" smtClean="0"/>
              <a:t>‹Nr.›</a:t>
            </a:fld>
            <a:endParaRPr lang="de-DE"/>
          </a:p>
        </p:txBody>
      </p:sp>
      <p:sp>
        <p:nvSpPr>
          <p:cNvPr id="10" name="Footer Placeholder 9"/>
          <p:cNvSpPr>
            <a:spLocks noGrp="1"/>
          </p:cNvSpPr>
          <p:nvPr>
            <p:ph type="ftr" sz="quarter" idx="12"/>
          </p:nvPr>
        </p:nvSpPr>
        <p:spPr/>
        <p:txBody>
          <a:bodyPr/>
          <a:lstStyle/>
          <a:p>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E6389F51-C8A8-4776-A53D-D9B9EB3950BF}" type="slidenum">
              <a:rPr lang="de-DE" smtClean="0"/>
              <a:t>‹Nr.›</a:t>
            </a:fld>
            <a:endParaRPr lang="de-DE"/>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de-DE"/>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216DB8CB-4F1B-4DB9-AB9E-23AF389D56B7}" type="datetimeFigureOut">
              <a:rPr lang="de-DE" smtClean="0"/>
              <a:t>03.07.2016</a:t>
            </a:fld>
            <a:endParaRPr lang="de-D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18" Type="http://schemas.openxmlformats.org/officeDocument/2006/relationships/image" Target="../media/image19.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17" Type="http://schemas.openxmlformats.org/officeDocument/2006/relationships/image" Target="../media/image18.jpeg"/><Relationship Id="rId2" Type="http://schemas.openxmlformats.org/officeDocument/2006/relationships/notesSlide" Target="../notesSlides/notesSlide10.xml"/><Relationship Id="rId16" Type="http://schemas.openxmlformats.org/officeDocument/2006/relationships/image" Target="../media/image17.png"/><Relationship Id="rId20"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5" Type="http://schemas.openxmlformats.org/officeDocument/2006/relationships/image" Target="../media/image16.jpeg"/><Relationship Id="rId10" Type="http://schemas.openxmlformats.org/officeDocument/2006/relationships/image" Target="../media/image11.jpeg"/><Relationship Id="rId19" Type="http://schemas.openxmlformats.org/officeDocument/2006/relationships/image" Target="../media/image20.jpe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5.jpeg"/></Relationships>
</file>

<file path=ppt/slides/_rels/slide1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5.jpeg"/><Relationship Id="rId7"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17.pn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5.jpeg"/><Relationship Id="rId7"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9.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Glück</a:t>
            </a:r>
            <a:endParaRPr lang="de-DE" dirty="0"/>
          </a:p>
        </p:txBody>
      </p:sp>
      <p:sp>
        <p:nvSpPr>
          <p:cNvPr id="3" name="Untertitel 2"/>
          <p:cNvSpPr>
            <a:spLocks noGrp="1"/>
          </p:cNvSpPr>
          <p:nvPr>
            <p:ph type="subTitle" idx="1"/>
          </p:nvPr>
        </p:nvSpPr>
        <p:spPr/>
        <p:txBody>
          <a:bodyPr>
            <a:normAutofit/>
          </a:bodyPr>
          <a:lstStyle/>
          <a:p>
            <a:r>
              <a:rPr lang="de-DE" dirty="0" smtClean="0"/>
              <a:t>Ein Projekt der M406</a:t>
            </a:r>
          </a:p>
          <a:p>
            <a:r>
              <a:rPr lang="de-DE" dirty="0" smtClean="0"/>
              <a:t>Lorena </a:t>
            </a:r>
            <a:r>
              <a:rPr lang="de-DE" dirty="0" err="1" smtClean="0"/>
              <a:t>Hüsgen</a:t>
            </a:r>
            <a:r>
              <a:rPr lang="de-DE" dirty="0" smtClean="0"/>
              <a:t>, </a:t>
            </a:r>
            <a:r>
              <a:rPr lang="de-DE" dirty="0"/>
              <a:t>Greta </a:t>
            </a:r>
            <a:r>
              <a:rPr lang="de-DE" dirty="0" smtClean="0"/>
              <a:t>Rühl, Christian Spohr, Sandro Otto, Robin Terstegen &amp; Markus </a:t>
            </a:r>
            <a:r>
              <a:rPr lang="de-DE" dirty="0" err="1" smtClean="0"/>
              <a:t>Weckop</a:t>
            </a:r>
            <a:r>
              <a:rPr lang="de-DE" dirty="0"/>
              <a:t> </a:t>
            </a:r>
          </a:p>
        </p:txBody>
      </p:sp>
    </p:spTree>
    <p:extLst>
      <p:ext uri="{BB962C8B-B14F-4D97-AF65-F5344CB8AC3E}">
        <p14:creationId xmlns:p14="http://schemas.microsoft.com/office/powerpoint/2010/main" val="27189287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Schule\Religion\Projekt_Bilder\Ziellini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349"/>
          <a:stretch/>
        </p:blipFill>
        <p:spPr bwMode="auto">
          <a:xfrm>
            <a:off x="290029" y="2336316"/>
            <a:ext cx="1530473" cy="11521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Schule\Religion\Projekt_Bilder\famili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6364" y="2939467"/>
            <a:ext cx="2017447" cy="134362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Schule\Religion\Projekt_Bilder\Frau_freiheit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9794" y="1806819"/>
            <a:ext cx="1678516" cy="110556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Schule\Religion\Projekt_Bilder\Geld_Taschenrechn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804" y="3518254"/>
            <a:ext cx="2043631" cy="1226179"/>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Schule\Religion\Projekt_Bilder\High_Five_Motorrad.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95258" y="589039"/>
            <a:ext cx="2275681" cy="170676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Schule\Religion\Projekt_Bilder\Jogen_Paar.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31009" y="4784352"/>
            <a:ext cx="1942802" cy="1428353"/>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H:\Schule\Religion\Projekt_Bilder\Jubelnder Mann.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84538" y="565685"/>
            <a:ext cx="1391484" cy="234669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Schule\Religion\Projekt_Bilder\Mädchen hört Musik.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10413" y="298948"/>
            <a:ext cx="1491903" cy="1053108"/>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Schule\Religion\Projekt_Bilder\Mädchen_Schulbücher.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25138" y="1852400"/>
            <a:ext cx="1694656" cy="1128762"/>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H:\Schule\Religion\Projekt_Bilder\Pasue Taste.jpg"/>
          <p:cNvPicPr>
            <a:picLocks noChangeAspect="1" noChangeArrowheads="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r="23715" b="4928"/>
          <a:stretch/>
        </p:blipFill>
        <p:spPr bwMode="auto">
          <a:xfrm>
            <a:off x="4542345" y="735232"/>
            <a:ext cx="1477449" cy="107601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Schule\Religion\Projekt_Bilder\Springen_Paar.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804" y="4752405"/>
            <a:ext cx="2913657" cy="1368152"/>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H:\Schule\Religion\Projekt_Bilder\Taschenuhr.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71770" y="667631"/>
            <a:ext cx="2109816" cy="154957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Schule\Religion\Projekt_Bilder\verzweiflung.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818940" y="2270601"/>
            <a:ext cx="1383624" cy="1840185"/>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H:\Schule\Religion\Projekt_Bilder\Waage.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281069" y="4629916"/>
            <a:ext cx="1868052" cy="161464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Schule\Religion\Projekt_Bilder\weinende Frau.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732229" y="2934781"/>
            <a:ext cx="1224136" cy="172373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Schule\Religion\Projekt_Bilder\Frau_erschöpft.jpg"/>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02564" y="2472774"/>
            <a:ext cx="2517071" cy="2134537"/>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Schule\Religion\Projekt_Bilder\Gedultsfaden.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053006" y="2270600"/>
            <a:ext cx="1391319" cy="59362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8" name="Picture 14" descr="H:\Schule\Religion\Projekt_Bilder\Papierstapel.jpg"/>
          <p:cNvPicPr>
            <a:picLocks noChangeAspect="1" noChangeArrowheads="1"/>
          </p:cNvPicPr>
          <p:nvPr/>
        </p:nvPicPr>
        <p:blipFill rotWithShape="1">
          <a:blip r:embed="rId20">
            <a:extLst>
              <a:ext uri="{28A0092B-C50C-407E-A947-70E740481C1C}">
                <a14:useLocalDpi xmlns:a14="http://schemas.microsoft.com/office/drawing/2010/main" val="0"/>
              </a:ext>
            </a:extLst>
          </a:blip>
          <a:srcRect t="917"/>
          <a:stretch/>
        </p:blipFill>
        <p:spPr bwMode="auto">
          <a:xfrm>
            <a:off x="2531330" y="4131343"/>
            <a:ext cx="2658464" cy="2475257"/>
          </a:xfrm>
          <a:prstGeom prst="rect">
            <a:avLst/>
          </a:prstGeom>
          <a:noFill/>
          <a:extLst>
            <a:ext uri="{909E8E84-426E-40DD-AFC4-6F175D3DCCD1}">
              <a14:hiddenFill xmlns:a14="http://schemas.microsoft.com/office/drawing/2010/main">
                <a:solidFill>
                  <a:srgbClr val="FFFFFF"/>
                </a:solidFill>
              </a14:hiddenFill>
            </a:ext>
          </a:extLst>
        </p:spPr>
      </p:pic>
      <p:sp>
        <p:nvSpPr>
          <p:cNvPr id="4" name="Titel 3"/>
          <p:cNvSpPr>
            <a:spLocks noGrp="1"/>
          </p:cNvSpPr>
          <p:nvPr>
            <p:ph type="title"/>
          </p:nvPr>
        </p:nvSpPr>
        <p:spPr/>
        <p:txBody>
          <a:bodyPr/>
          <a:lstStyle/>
          <a:p>
            <a:r>
              <a:rPr lang="de-DE" dirty="0" smtClean="0"/>
              <a:t>Bilderabfrage</a:t>
            </a:r>
            <a:endParaRPr lang="de-DE" dirty="0"/>
          </a:p>
        </p:txBody>
      </p:sp>
      <p:sp>
        <p:nvSpPr>
          <p:cNvPr id="5" name="Inhaltsplatzhalter 4"/>
          <p:cNvSpPr>
            <a:spLocks noGrp="1"/>
          </p:cNvSpPr>
          <p:nvPr>
            <p:ph idx="1"/>
          </p:nvPr>
        </p:nvSpPr>
        <p:spPr>
          <a:xfrm>
            <a:off x="634325" y="917321"/>
            <a:ext cx="7620000" cy="5276056"/>
          </a:xfrm>
        </p:spPr>
        <p:txBody>
          <a:bodyPr/>
          <a:lstStyle/>
          <a:p>
            <a:r>
              <a:rPr lang="de-DE" dirty="0" smtClean="0"/>
              <a:t>Bei dieser Aufgabe sollten sich die Probanden jeweils ein Bild aussuchen was Ihre Freizeit darstellt und ein Bild was ihr Arbeit/Schulsituation darstellt.</a:t>
            </a:r>
          </a:p>
          <a:p>
            <a:endParaRPr lang="de-DE" dirty="0"/>
          </a:p>
        </p:txBody>
      </p:sp>
    </p:spTree>
    <p:extLst>
      <p:ext uri="{BB962C8B-B14F-4D97-AF65-F5344CB8AC3E}">
        <p14:creationId xmlns:p14="http://schemas.microsoft.com/office/powerpoint/2010/main" val="16427688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par>
                                <p:cTn id="19" presetID="2" presetClass="exit" presetSubtype="4" fill="hold" grpId="1" nodeType="withEffect">
                                  <p:stCondLst>
                                    <p:cond delay="0"/>
                                  </p:stCondLst>
                                  <p:childTnLst>
                                    <p:anim calcmode="lin" valueType="num">
                                      <p:cBhvr additive="base">
                                        <p:cTn id="20" dur="500"/>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1" dur="500"/>
                                        <p:tgtEl>
                                          <p:spTgt spid="5">
                                            <p:txEl>
                                              <p:pRg st="0" end="0"/>
                                            </p:txEl>
                                          </p:spTgt>
                                        </p:tgtEl>
                                        <p:attrNameLst>
                                          <p:attrName>ppt_y</p:attrName>
                                        </p:attrNameLst>
                                      </p:cBhvr>
                                      <p:tavLst>
                                        <p:tav tm="0">
                                          <p:val>
                                            <p:strVal val="ppt_y"/>
                                          </p:val>
                                        </p:tav>
                                        <p:tav tm="100000">
                                          <p:val>
                                            <p:strVal val="1+ppt_h/2"/>
                                          </p:val>
                                        </p:tav>
                                      </p:tavLst>
                                    </p:anim>
                                    <p:set>
                                      <p:cBhvr>
                                        <p:cTn id="22" dur="1" fill="hold">
                                          <p:stCondLst>
                                            <p:cond delay="499"/>
                                          </p:stCondLst>
                                        </p:cTn>
                                        <p:tgtEl>
                                          <p:spTgt spid="5">
                                            <p:txEl>
                                              <p:pRg st="0" end="0"/>
                                            </p:txEl>
                                          </p:spTgt>
                                        </p:tgtEl>
                                        <p:attrNameLst>
                                          <p:attrName>style.visibility</p:attrName>
                                        </p:attrNameLst>
                                      </p:cBhvr>
                                      <p:to>
                                        <p:strVal val="hidden"/>
                                      </p:to>
                                    </p:set>
                                  </p:childTnLst>
                                </p:cTn>
                              </p:par>
                              <p:par>
                                <p:cTn id="23" presetID="6" presetClass="entr" presetSubtype="16" fill="hold" nodeType="with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circle(in)">
                                      <p:cBhvr>
                                        <p:cTn id="25" dur="2000"/>
                                        <p:tgtEl>
                                          <p:spTgt spid="1026"/>
                                        </p:tgtEl>
                                      </p:cBhvr>
                                    </p:animEffect>
                                  </p:childTnLst>
                                </p:cTn>
                              </p:par>
                              <p:par>
                                <p:cTn id="26" presetID="6" presetClass="entr" presetSubtype="16" fill="hold" nodeType="withEffect">
                                  <p:stCondLst>
                                    <p:cond delay="0"/>
                                  </p:stCondLst>
                                  <p:childTnLst>
                                    <p:set>
                                      <p:cBhvr>
                                        <p:cTn id="27" dur="1" fill="hold">
                                          <p:stCondLst>
                                            <p:cond delay="0"/>
                                          </p:stCondLst>
                                        </p:cTn>
                                        <p:tgtEl>
                                          <p:spTgt spid="1028"/>
                                        </p:tgtEl>
                                        <p:attrNameLst>
                                          <p:attrName>style.visibility</p:attrName>
                                        </p:attrNameLst>
                                      </p:cBhvr>
                                      <p:to>
                                        <p:strVal val="visible"/>
                                      </p:to>
                                    </p:set>
                                    <p:animEffect transition="in" filter="circle(in)">
                                      <p:cBhvr>
                                        <p:cTn id="28" dur="2000"/>
                                        <p:tgtEl>
                                          <p:spTgt spid="1028"/>
                                        </p:tgtEl>
                                      </p:cBhvr>
                                    </p:animEffect>
                                  </p:childTnLst>
                                </p:cTn>
                              </p:par>
                              <p:par>
                                <p:cTn id="29" presetID="6" presetClass="entr" presetSubtype="16" fill="hold" nodeType="withEffect">
                                  <p:stCondLst>
                                    <p:cond delay="0"/>
                                  </p:stCondLst>
                                  <p:childTnLst>
                                    <p:set>
                                      <p:cBhvr>
                                        <p:cTn id="30" dur="1" fill="hold">
                                          <p:stCondLst>
                                            <p:cond delay="0"/>
                                          </p:stCondLst>
                                        </p:cTn>
                                        <p:tgtEl>
                                          <p:spTgt spid="1030"/>
                                        </p:tgtEl>
                                        <p:attrNameLst>
                                          <p:attrName>style.visibility</p:attrName>
                                        </p:attrNameLst>
                                      </p:cBhvr>
                                      <p:to>
                                        <p:strVal val="visible"/>
                                      </p:to>
                                    </p:set>
                                    <p:animEffect transition="in" filter="circle(in)">
                                      <p:cBhvr>
                                        <p:cTn id="31" dur="2000"/>
                                        <p:tgtEl>
                                          <p:spTgt spid="1030"/>
                                        </p:tgtEl>
                                      </p:cBhvr>
                                    </p:animEffect>
                                  </p:childTnLst>
                                </p:cTn>
                              </p:par>
                              <p:par>
                                <p:cTn id="32" presetID="6" presetClass="entr" presetSubtype="16" fill="hold" nodeType="withEffect">
                                  <p:stCondLst>
                                    <p:cond delay="0"/>
                                  </p:stCondLst>
                                  <p:childTnLst>
                                    <p:set>
                                      <p:cBhvr>
                                        <p:cTn id="33" dur="1" fill="hold">
                                          <p:stCondLst>
                                            <p:cond delay="0"/>
                                          </p:stCondLst>
                                        </p:cTn>
                                        <p:tgtEl>
                                          <p:spTgt spid="1032"/>
                                        </p:tgtEl>
                                        <p:attrNameLst>
                                          <p:attrName>style.visibility</p:attrName>
                                        </p:attrNameLst>
                                      </p:cBhvr>
                                      <p:to>
                                        <p:strVal val="visible"/>
                                      </p:to>
                                    </p:set>
                                    <p:animEffect transition="in" filter="circle(in)">
                                      <p:cBhvr>
                                        <p:cTn id="34" dur="2000"/>
                                        <p:tgtEl>
                                          <p:spTgt spid="1032"/>
                                        </p:tgtEl>
                                      </p:cBhvr>
                                    </p:animEffect>
                                  </p:childTnLst>
                                </p:cTn>
                              </p:par>
                              <p:par>
                                <p:cTn id="35" presetID="6" presetClass="entr" presetSubtype="16" fill="hold" nodeType="withEffect">
                                  <p:stCondLst>
                                    <p:cond delay="0"/>
                                  </p:stCondLst>
                                  <p:childTnLst>
                                    <p:set>
                                      <p:cBhvr>
                                        <p:cTn id="36" dur="1" fill="hold">
                                          <p:stCondLst>
                                            <p:cond delay="0"/>
                                          </p:stCondLst>
                                        </p:cTn>
                                        <p:tgtEl>
                                          <p:spTgt spid="1033"/>
                                        </p:tgtEl>
                                        <p:attrNameLst>
                                          <p:attrName>style.visibility</p:attrName>
                                        </p:attrNameLst>
                                      </p:cBhvr>
                                      <p:to>
                                        <p:strVal val="visible"/>
                                      </p:to>
                                    </p:set>
                                    <p:animEffect transition="in" filter="circle(in)">
                                      <p:cBhvr>
                                        <p:cTn id="37" dur="2000"/>
                                        <p:tgtEl>
                                          <p:spTgt spid="1033"/>
                                        </p:tgtEl>
                                      </p:cBhvr>
                                    </p:animEffect>
                                  </p:childTnLst>
                                </p:cTn>
                              </p:par>
                              <p:par>
                                <p:cTn id="38" presetID="6" presetClass="entr" presetSubtype="16" fill="hold" nodeType="withEffect">
                                  <p:stCondLst>
                                    <p:cond delay="0"/>
                                  </p:stCondLst>
                                  <p:childTnLst>
                                    <p:set>
                                      <p:cBhvr>
                                        <p:cTn id="39" dur="1" fill="hold">
                                          <p:stCondLst>
                                            <p:cond delay="0"/>
                                          </p:stCondLst>
                                        </p:cTn>
                                        <p:tgtEl>
                                          <p:spTgt spid="1034"/>
                                        </p:tgtEl>
                                        <p:attrNameLst>
                                          <p:attrName>style.visibility</p:attrName>
                                        </p:attrNameLst>
                                      </p:cBhvr>
                                      <p:to>
                                        <p:strVal val="visible"/>
                                      </p:to>
                                    </p:set>
                                    <p:animEffect transition="in" filter="circle(in)">
                                      <p:cBhvr>
                                        <p:cTn id="40" dur="2000"/>
                                        <p:tgtEl>
                                          <p:spTgt spid="1034"/>
                                        </p:tgtEl>
                                      </p:cBhvr>
                                    </p:animEffect>
                                  </p:childTnLst>
                                </p:cTn>
                              </p:par>
                              <p:par>
                                <p:cTn id="41" presetID="6" presetClass="entr" presetSubtype="16" fill="hold" nodeType="withEffect">
                                  <p:stCondLst>
                                    <p:cond delay="0"/>
                                  </p:stCondLst>
                                  <p:childTnLst>
                                    <p:set>
                                      <p:cBhvr>
                                        <p:cTn id="42" dur="1" fill="hold">
                                          <p:stCondLst>
                                            <p:cond delay="0"/>
                                          </p:stCondLst>
                                        </p:cTn>
                                        <p:tgtEl>
                                          <p:spTgt spid="1035"/>
                                        </p:tgtEl>
                                        <p:attrNameLst>
                                          <p:attrName>style.visibility</p:attrName>
                                        </p:attrNameLst>
                                      </p:cBhvr>
                                      <p:to>
                                        <p:strVal val="visible"/>
                                      </p:to>
                                    </p:set>
                                    <p:animEffect transition="in" filter="circle(in)">
                                      <p:cBhvr>
                                        <p:cTn id="43" dur="2000"/>
                                        <p:tgtEl>
                                          <p:spTgt spid="1035"/>
                                        </p:tgtEl>
                                      </p:cBhvr>
                                    </p:animEffect>
                                  </p:childTnLst>
                                </p:cTn>
                              </p:par>
                              <p:par>
                                <p:cTn id="44" presetID="6" presetClass="entr" presetSubtype="16" fill="hold" nodeType="withEffect">
                                  <p:stCondLst>
                                    <p:cond delay="0"/>
                                  </p:stCondLst>
                                  <p:childTnLst>
                                    <p:set>
                                      <p:cBhvr>
                                        <p:cTn id="45" dur="1" fill="hold">
                                          <p:stCondLst>
                                            <p:cond delay="0"/>
                                          </p:stCondLst>
                                        </p:cTn>
                                        <p:tgtEl>
                                          <p:spTgt spid="1036"/>
                                        </p:tgtEl>
                                        <p:attrNameLst>
                                          <p:attrName>style.visibility</p:attrName>
                                        </p:attrNameLst>
                                      </p:cBhvr>
                                      <p:to>
                                        <p:strVal val="visible"/>
                                      </p:to>
                                    </p:set>
                                    <p:animEffect transition="in" filter="circle(in)">
                                      <p:cBhvr>
                                        <p:cTn id="46" dur="2000"/>
                                        <p:tgtEl>
                                          <p:spTgt spid="1036"/>
                                        </p:tgtEl>
                                      </p:cBhvr>
                                    </p:animEffect>
                                  </p:childTnLst>
                                </p:cTn>
                              </p:par>
                              <p:par>
                                <p:cTn id="47" presetID="6" presetClass="entr" presetSubtype="16" fill="hold" nodeType="withEffect">
                                  <p:stCondLst>
                                    <p:cond delay="0"/>
                                  </p:stCondLst>
                                  <p:childTnLst>
                                    <p:set>
                                      <p:cBhvr>
                                        <p:cTn id="48" dur="1" fill="hold">
                                          <p:stCondLst>
                                            <p:cond delay="0"/>
                                          </p:stCondLst>
                                        </p:cTn>
                                        <p:tgtEl>
                                          <p:spTgt spid="1037"/>
                                        </p:tgtEl>
                                        <p:attrNameLst>
                                          <p:attrName>style.visibility</p:attrName>
                                        </p:attrNameLst>
                                      </p:cBhvr>
                                      <p:to>
                                        <p:strVal val="visible"/>
                                      </p:to>
                                    </p:set>
                                    <p:animEffect transition="in" filter="circle(in)">
                                      <p:cBhvr>
                                        <p:cTn id="49" dur="2000"/>
                                        <p:tgtEl>
                                          <p:spTgt spid="1037"/>
                                        </p:tgtEl>
                                      </p:cBhvr>
                                    </p:animEffect>
                                  </p:childTnLst>
                                </p:cTn>
                              </p:par>
                              <p:par>
                                <p:cTn id="50" presetID="6" presetClass="entr" presetSubtype="16" fill="hold" nodeType="withEffect">
                                  <p:stCondLst>
                                    <p:cond delay="0"/>
                                  </p:stCondLst>
                                  <p:childTnLst>
                                    <p:set>
                                      <p:cBhvr>
                                        <p:cTn id="51" dur="1" fill="hold">
                                          <p:stCondLst>
                                            <p:cond delay="0"/>
                                          </p:stCondLst>
                                        </p:cTn>
                                        <p:tgtEl>
                                          <p:spTgt spid="1039"/>
                                        </p:tgtEl>
                                        <p:attrNameLst>
                                          <p:attrName>style.visibility</p:attrName>
                                        </p:attrNameLst>
                                      </p:cBhvr>
                                      <p:to>
                                        <p:strVal val="visible"/>
                                      </p:to>
                                    </p:set>
                                    <p:animEffect transition="in" filter="circle(in)">
                                      <p:cBhvr>
                                        <p:cTn id="52" dur="2000"/>
                                        <p:tgtEl>
                                          <p:spTgt spid="1039"/>
                                        </p:tgtEl>
                                      </p:cBhvr>
                                    </p:animEffect>
                                  </p:childTnLst>
                                </p:cTn>
                              </p:par>
                              <p:par>
                                <p:cTn id="53" presetID="6" presetClass="entr" presetSubtype="16" fill="hold" nodeType="withEffect">
                                  <p:stCondLst>
                                    <p:cond delay="0"/>
                                  </p:stCondLst>
                                  <p:childTnLst>
                                    <p:set>
                                      <p:cBhvr>
                                        <p:cTn id="54" dur="1" fill="hold">
                                          <p:stCondLst>
                                            <p:cond delay="0"/>
                                          </p:stCondLst>
                                        </p:cTn>
                                        <p:tgtEl>
                                          <p:spTgt spid="1040"/>
                                        </p:tgtEl>
                                        <p:attrNameLst>
                                          <p:attrName>style.visibility</p:attrName>
                                        </p:attrNameLst>
                                      </p:cBhvr>
                                      <p:to>
                                        <p:strVal val="visible"/>
                                      </p:to>
                                    </p:set>
                                    <p:animEffect transition="in" filter="circle(in)">
                                      <p:cBhvr>
                                        <p:cTn id="55" dur="2000"/>
                                        <p:tgtEl>
                                          <p:spTgt spid="1040"/>
                                        </p:tgtEl>
                                      </p:cBhvr>
                                    </p:animEffect>
                                  </p:childTnLst>
                                </p:cTn>
                              </p:par>
                              <p:par>
                                <p:cTn id="56" presetID="6" presetClass="entr" presetSubtype="16" fill="hold" nodeType="withEffect">
                                  <p:stCondLst>
                                    <p:cond delay="0"/>
                                  </p:stCondLst>
                                  <p:childTnLst>
                                    <p:set>
                                      <p:cBhvr>
                                        <p:cTn id="57" dur="1" fill="hold">
                                          <p:stCondLst>
                                            <p:cond delay="0"/>
                                          </p:stCondLst>
                                        </p:cTn>
                                        <p:tgtEl>
                                          <p:spTgt spid="1041"/>
                                        </p:tgtEl>
                                        <p:attrNameLst>
                                          <p:attrName>style.visibility</p:attrName>
                                        </p:attrNameLst>
                                      </p:cBhvr>
                                      <p:to>
                                        <p:strVal val="visible"/>
                                      </p:to>
                                    </p:set>
                                    <p:animEffect transition="in" filter="circle(in)">
                                      <p:cBhvr>
                                        <p:cTn id="58" dur="2000"/>
                                        <p:tgtEl>
                                          <p:spTgt spid="1041"/>
                                        </p:tgtEl>
                                      </p:cBhvr>
                                    </p:animEffect>
                                  </p:childTnLst>
                                </p:cTn>
                              </p:par>
                              <p:par>
                                <p:cTn id="59" presetID="6" presetClass="entr" presetSubtype="16" fill="hold" nodeType="withEffect">
                                  <p:stCondLst>
                                    <p:cond delay="0"/>
                                  </p:stCondLst>
                                  <p:childTnLst>
                                    <p:set>
                                      <p:cBhvr>
                                        <p:cTn id="60" dur="1" fill="hold">
                                          <p:stCondLst>
                                            <p:cond delay="0"/>
                                          </p:stCondLst>
                                        </p:cTn>
                                        <p:tgtEl>
                                          <p:spTgt spid="1042"/>
                                        </p:tgtEl>
                                        <p:attrNameLst>
                                          <p:attrName>style.visibility</p:attrName>
                                        </p:attrNameLst>
                                      </p:cBhvr>
                                      <p:to>
                                        <p:strVal val="visible"/>
                                      </p:to>
                                    </p:set>
                                    <p:animEffect transition="in" filter="circle(in)">
                                      <p:cBhvr>
                                        <p:cTn id="61" dur="2000"/>
                                        <p:tgtEl>
                                          <p:spTgt spid="1042"/>
                                        </p:tgtEl>
                                      </p:cBhvr>
                                    </p:animEffect>
                                  </p:childTnLst>
                                </p:cTn>
                              </p:par>
                              <p:par>
                                <p:cTn id="62" presetID="6" presetClass="entr" presetSubtype="16" fill="hold" nodeType="withEffect">
                                  <p:stCondLst>
                                    <p:cond delay="0"/>
                                  </p:stCondLst>
                                  <p:childTnLst>
                                    <p:set>
                                      <p:cBhvr>
                                        <p:cTn id="63" dur="1" fill="hold">
                                          <p:stCondLst>
                                            <p:cond delay="0"/>
                                          </p:stCondLst>
                                        </p:cTn>
                                        <p:tgtEl>
                                          <p:spTgt spid="1043"/>
                                        </p:tgtEl>
                                        <p:attrNameLst>
                                          <p:attrName>style.visibility</p:attrName>
                                        </p:attrNameLst>
                                      </p:cBhvr>
                                      <p:to>
                                        <p:strVal val="visible"/>
                                      </p:to>
                                    </p:set>
                                    <p:animEffect transition="in" filter="circle(in)">
                                      <p:cBhvr>
                                        <p:cTn id="64" dur="2000"/>
                                        <p:tgtEl>
                                          <p:spTgt spid="1043"/>
                                        </p:tgtEl>
                                      </p:cBhvr>
                                    </p:animEffect>
                                  </p:childTnLst>
                                </p:cTn>
                              </p:par>
                              <p:par>
                                <p:cTn id="65" presetID="6" presetClass="entr" presetSubtype="16" fill="hold" nodeType="withEffect">
                                  <p:stCondLst>
                                    <p:cond delay="0"/>
                                  </p:stCondLst>
                                  <p:childTnLst>
                                    <p:set>
                                      <p:cBhvr>
                                        <p:cTn id="66" dur="1" fill="hold">
                                          <p:stCondLst>
                                            <p:cond delay="0"/>
                                          </p:stCondLst>
                                        </p:cTn>
                                        <p:tgtEl>
                                          <p:spTgt spid="1044"/>
                                        </p:tgtEl>
                                        <p:attrNameLst>
                                          <p:attrName>style.visibility</p:attrName>
                                        </p:attrNameLst>
                                      </p:cBhvr>
                                      <p:to>
                                        <p:strVal val="visible"/>
                                      </p:to>
                                    </p:set>
                                    <p:animEffect transition="in" filter="circle(in)">
                                      <p:cBhvr>
                                        <p:cTn id="67" dur="2000"/>
                                        <p:tgtEl>
                                          <p:spTgt spid="1044"/>
                                        </p:tgtEl>
                                      </p:cBhvr>
                                    </p:animEffect>
                                  </p:childTnLst>
                                </p:cTn>
                              </p:par>
                              <p:par>
                                <p:cTn id="68" presetID="6" presetClass="entr" presetSubtype="16" fill="hold" nodeType="withEffect">
                                  <p:stCondLst>
                                    <p:cond delay="0"/>
                                  </p:stCondLst>
                                  <p:childTnLst>
                                    <p:set>
                                      <p:cBhvr>
                                        <p:cTn id="69" dur="1" fill="hold">
                                          <p:stCondLst>
                                            <p:cond delay="0"/>
                                          </p:stCondLst>
                                        </p:cTn>
                                        <p:tgtEl>
                                          <p:spTgt spid="1029"/>
                                        </p:tgtEl>
                                        <p:attrNameLst>
                                          <p:attrName>style.visibility</p:attrName>
                                        </p:attrNameLst>
                                      </p:cBhvr>
                                      <p:to>
                                        <p:strVal val="visible"/>
                                      </p:to>
                                    </p:set>
                                    <p:animEffect transition="in" filter="circle(in)">
                                      <p:cBhvr>
                                        <p:cTn id="70" dur="2000"/>
                                        <p:tgtEl>
                                          <p:spTgt spid="1029"/>
                                        </p:tgtEl>
                                      </p:cBhvr>
                                    </p:animEffect>
                                  </p:childTnLst>
                                </p:cTn>
                              </p:par>
                              <p:par>
                                <p:cTn id="71" presetID="6" presetClass="entr" presetSubtype="16" fill="hold" nodeType="withEffect">
                                  <p:stCondLst>
                                    <p:cond delay="0"/>
                                  </p:stCondLst>
                                  <p:childTnLst>
                                    <p:set>
                                      <p:cBhvr>
                                        <p:cTn id="72" dur="1" fill="hold">
                                          <p:stCondLst>
                                            <p:cond delay="0"/>
                                          </p:stCondLst>
                                        </p:cTn>
                                        <p:tgtEl>
                                          <p:spTgt spid="1031"/>
                                        </p:tgtEl>
                                        <p:attrNameLst>
                                          <p:attrName>style.visibility</p:attrName>
                                        </p:attrNameLst>
                                      </p:cBhvr>
                                      <p:to>
                                        <p:strVal val="visible"/>
                                      </p:to>
                                    </p:set>
                                    <p:animEffect transition="in" filter="circle(in)">
                                      <p:cBhvr>
                                        <p:cTn id="73" dur="2000"/>
                                        <p:tgtEl>
                                          <p:spTgt spid="1031"/>
                                        </p:tgtEl>
                                      </p:cBhvr>
                                    </p:animEffect>
                                  </p:childTnLst>
                                </p:cTn>
                              </p:par>
                              <p:par>
                                <p:cTn id="74" presetID="6" presetClass="entr" presetSubtype="16" fill="hold" nodeType="withEffect">
                                  <p:stCondLst>
                                    <p:cond delay="0"/>
                                  </p:stCondLst>
                                  <p:childTnLst>
                                    <p:set>
                                      <p:cBhvr>
                                        <p:cTn id="75" dur="1" fill="hold">
                                          <p:stCondLst>
                                            <p:cond delay="0"/>
                                          </p:stCondLst>
                                        </p:cTn>
                                        <p:tgtEl>
                                          <p:spTgt spid="1038"/>
                                        </p:tgtEl>
                                        <p:attrNameLst>
                                          <p:attrName>style.visibility</p:attrName>
                                        </p:attrNameLst>
                                      </p:cBhvr>
                                      <p:to>
                                        <p:strVal val="visible"/>
                                      </p:to>
                                    </p:set>
                                    <p:animEffect transition="in" filter="circle(in)">
                                      <p:cBhvr>
                                        <p:cTn id="76" dur="2000"/>
                                        <p:tgtEl>
                                          <p:spTgt spid="1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build="p"/>
      <p:bldP spid="5" grpI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Fazit - Freizeit</a:t>
            </a:r>
            <a:endParaRPr lang="de-DE" dirty="0"/>
          </a:p>
        </p:txBody>
      </p:sp>
      <p:sp>
        <p:nvSpPr>
          <p:cNvPr id="3" name="Inhaltsplatzhalter 2"/>
          <p:cNvSpPr>
            <a:spLocks noGrp="1"/>
          </p:cNvSpPr>
          <p:nvPr>
            <p:ph sz="half" idx="1"/>
          </p:nvPr>
        </p:nvSpPr>
        <p:spPr>
          <a:xfrm>
            <a:off x="457200" y="1124744"/>
            <a:ext cx="3657600" cy="720080"/>
          </a:xfrm>
        </p:spPr>
        <p:txBody>
          <a:bodyPr/>
          <a:lstStyle/>
          <a:p>
            <a:pPr marL="114300" indent="0">
              <a:buNone/>
            </a:pPr>
            <a:r>
              <a:rPr lang="de-DE" sz="2400" b="1" dirty="0" smtClean="0"/>
              <a:t>Lehrer</a:t>
            </a:r>
            <a:endParaRPr lang="de-DE" dirty="0" smtClean="0"/>
          </a:p>
          <a:p>
            <a:endParaRPr lang="de-DE" dirty="0"/>
          </a:p>
          <a:p>
            <a:endParaRPr lang="de-DE" dirty="0" smtClean="0"/>
          </a:p>
          <a:p>
            <a:endParaRPr lang="de-DE" dirty="0" smtClean="0"/>
          </a:p>
          <a:p>
            <a:endParaRPr lang="de-DE" dirty="0" smtClean="0"/>
          </a:p>
          <a:p>
            <a:endParaRPr lang="de-DE" dirty="0"/>
          </a:p>
          <a:p>
            <a:endParaRPr lang="de-DE" dirty="0" smtClean="0"/>
          </a:p>
          <a:p>
            <a:pPr marL="114300" indent="0">
              <a:buNone/>
            </a:pPr>
            <a:endParaRPr lang="de-DE" dirty="0"/>
          </a:p>
        </p:txBody>
      </p:sp>
      <p:sp>
        <p:nvSpPr>
          <p:cNvPr id="4" name="Inhaltsplatzhalter 3"/>
          <p:cNvSpPr>
            <a:spLocks noGrp="1"/>
          </p:cNvSpPr>
          <p:nvPr>
            <p:ph sz="half" idx="2"/>
          </p:nvPr>
        </p:nvSpPr>
        <p:spPr>
          <a:xfrm>
            <a:off x="4419600" y="1124744"/>
            <a:ext cx="3657600" cy="720080"/>
          </a:xfrm>
        </p:spPr>
        <p:txBody>
          <a:bodyPr/>
          <a:lstStyle/>
          <a:p>
            <a:pPr marL="114300" indent="0">
              <a:buNone/>
            </a:pPr>
            <a:r>
              <a:rPr lang="de-DE" sz="2400" b="1" dirty="0" smtClean="0"/>
              <a:t>Schüler</a:t>
            </a:r>
          </a:p>
        </p:txBody>
      </p:sp>
      <p:pic>
        <p:nvPicPr>
          <p:cNvPr id="5" name="Picture 4" descr="H:\Schule\Religion\Projekt_Bilder\famili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309" y="1700808"/>
            <a:ext cx="2077835" cy="13838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H:\Schule\Religion\Projekt_Bilder\Jogen_Paa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4929" y="2645202"/>
            <a:ext cx="1942802" cy="14283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9" descr="H:\Schule\Religion\Projekt_Bilder\Waag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568" y="4005064"/>
            <a:ext cx="1868052" cy="16146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Schule\Religion\Projekt_Bilder\famili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8793" y="2015758"/>
            <a:ext cx="2017447" cy="13436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Schule\Religion\Projekt_Bilder\Frau_freiheit_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44008" y="1700808"/>
            <a:ext cx="2082714" cy="137178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descr="H:\Schule\Religion\Projekt_Bilder\Springen_Paa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48064" y="3628619"/>
            <a:ext cx="2913657" cy="136815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H:\Schule\Religion\Projekt_Bilder\Frau_erschöpft.jpg"/>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46356" y="4723463"/>
            <a:ext cx="2517071" cy="2134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6463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6" presetClass="entr" presetSubtype="16"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par>
                                <p:cTn id="19" presetID="6" presetClass="entr" presetSubtype="16"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par>
                                <p:cTn id="22" presetID="6" presetClass="entr" presetSubtype="16"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fade">
                                      <p:cBhvr>
                                        <p:cTn id="29" dur="1000"/>
                                        <p:tgtEl>
                                          <p:spTgt spid="4">
                                            <p:txEl>
                                              <p:pRg st="0" end="0"/>
                                            </p:txEl>
                                          </p:spTgt>
                                        </p:tgtEl>
                                      </p:cBhvr>
                                    </p:animEffect>
                                    <p:anim calcmode="lin" valueType="num">
                                      <p:cBhvr>
                                        <p:cTn id="3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0" end="0"/>
                                            </p:txEl>
                                          </p:spTgt>
                                        </p:tgtEl>
                                        <p:attrNameLst>
                                          <p:attrName>ppt_y</p:attrName>
                                        </p:attrNameLst>
                                      </p:cBhvr>
                                      <p:tavLst>
                                        <p:tav tm="0">
                                          <p:val>
                                            <p:strVal val="#ppt_y+.1"/>
                                          </p:val>
                                        </p:tav>
                                        <p:tav tm="100000">
                                          <p:val>
                                            <p:strVal val="#ppt_y"/>
                                          </p:val>
                                        </p:tav>
                                      </p:tavLst>
                                    </p:anim>
                                  </p:childTnLst>
                                </p:cTn>
                              </p:par>
                              <p:par>
                                <p:cTn id="32" presetID="6" presetClass="entr" presetSubtype="16"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circle(in)">
                                      <p:cBhvr>
                                        <p:cTn id="34" dur="2000"/>
                                        <p:tgtEl>
                                          <p:spTgt spid="8"/>
                                        </p:tgtEl>
                                      </p:cBhvr>
                                    </p:animEffect>
                                  </p:childTnLst>
                                </p:cTn>
                              </p:par>
                              <p:par>
                                <p:cTn id="35" presetID="6" presetClass="entr" presetSubtype="16"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2000"/>
                                        <p:tgtEl>
                                          <p:spTgt spid="9"/>
                                        </p:tgtEl>
                                      </p:cBhvr>
                                    </p:animEffect>
                                  </p:childTnLst>
                                </p:cTn>
                              </p:par>
                              <p:par>
                                <p:cTn id="38" presetID="6" presetClass="entr" presetSubtype="16"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circle(in)">
                                      <p:cBhvr>
                                        <p:cTn id="40" dur="2000"/>
                                        <p:tgtEl>
                                          <p:spTgt spid="10"/>
                                        </p:tgtEl>
                                      </p:cBhvr>
                                    </p:animEffect>
                                  </p:childTnLst>
                                </p:cTn>
                              </p:par>
                              <p:par>
                                <p:cTn id="41" presetID="6" presetClass="entr" presetSubtype="16"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circle(in)">
                                      <p:cBhvr>
                                        <p:cTn id="4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Fazit – Arbeit/Schule</a:t>
            </a:r>
            <a:endParaRPr lang="de-DE" dirty="0"/>
          </a:p>
        </p:txBody>
      </p:sp>
      <p:sp>
        <p:nvSpPr>
          <p:cNvPr id="3" name="Inhaltsplatzhalter 2"/>
          <p:cNvSpPr>
            <a:spLocks noGrp="1"/>
          </p:cNvSpPr>
          <p:nvPr>
            <p:ph sz="half" idx="1"/>
          </p:nvPr>
        </p:nvSpPr>
        <p:spPr>
          <a:xfrm>
            <a:off x="457200" y="1124744"/>
            <a:ext cx="3657600" cy="792088"/>
          </a:xfrm>
        </p:spPr>
        <p:txBody>
          <a:bodyPr>
            <a:normAutofit lnSpcReduction="10000"/>
          </a:bodyPr>
          <a:lstStyle/>
          <a:p>
            <a:pPr marL="114300" indent="0">
              <a:buNone/>
            </a:pPr>
            <a:r>
              <a:rPr lang="de-DE" sz="2400" b="1" dirty="0" smtClean="0"/>
              <a:t>Lehrer</a:t>
            </a:r>
            <a:endParaRPr lang="de-DE" sz="2400" b="1" dirty="0"/>
          </a:p>
          <a:p>
            <a:endParaRPr lang="de-DE" sz="2400" b="1" dirty="0"/>
          </a:p>
        </p:txBody>
      </p:sp>
      <p:sp>
        <p:nvSpPr>
          <p:cNvPr id="4" name="Inhaltsplatzhalter 3"/>
          <p:cNvSpPr>
            <a:spLocks noGrp="1"/>
          </p:cNvSpPr>
          <p:nvPr>
            <p:ph sz="half" idx="2"/>
          </p:nvPr>
        </p:nvSpPr>
        <p:spPr>
          <a:xfrm>
            <a:off x="4419600" y="1124744"/>
            <a:ext cx="3657600" cy="432048"/>
          </a:xfrm>
        </p:spPr>
        <p:txBody>
          <a:bodyPr>
            <a:normAutofit lnSpcReduction="10000"/>
          </a:bodyPr>
          <a:lstStyle/>
          <a:p>
            <a:pPr marL="114300" indent="0">
              <a:buNone/>
            </a:pPr>
            <a:r>
              <a:rPr lang="de-DE" sz="2400" b="1" dirty="0" smtClean="0"/>
              <a:t>Schüler</a:t>
            </a:r>
            <a:endParaRPr lang="de-DE" sz="2400" b="1" dirty="0"/>
          </a:p>
        </p:txBody>
      </p:sp>
      <p:pic>
        <p:nvPicPr>
          <p:cNvPr id="5" name="Picture 17" descr="H:\Schule\Religion\Projekt_Bilder\Taschenuh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772816"/>
            <a:ext cx="2109816" cy="15495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4" descr="H:\Schule\Religion\Projekt_Bilder\Papierstapel.jpg"/>
          <p:cNvPicPr>
            <a:picLocks noChangeAspect="1" noChangeArrowheads="1"/>
          </p:cNvPicPr>
          <p:nvPr/>
        </p:nvPicPr>
        <p:blipFill rotWithShape="1">
          <a:blip r:embed="rId4">
            <a:extLst>
              <a:ext uri="{28A0092B-C50C-407E-A947-70E740481C1C}">
                <a14:useLocalDpi xmlns:a14="http://schemas.microsoft.com/office/drawing/2010/main" val="0"/>
              </a:ext>
            </a:extLst>
          </a:blip>
          <a:srcRect t="917"/>
          <a:stretch/>
        </p:blipFill>
        <p:spPr bwMode="auto">
          <a:xfrm>
            <a:off x="1202098" y="3789040"/>
            <a:ext cx="2658464" cy="24752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H:\Schule\Religion\Projekt_Bilder\Jogen_Paa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04248" y="3760083"/>
            <a:ext cx="1942802" cy="14283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3" descr="H:\Schule\Religion\Projekt_Bilder\Mädchen_Schulbücher.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88224" y="1355676"/>
            <a:ext cx="1694656" cy="11287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8" descr="H:\Schule\Religion\Projekt_Bilder\verzweiflung.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82739" y="4268342"/>
            <a:ext cx="1383624" cy="184018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H:\Schule\Religion\Projekt_Bilder\Frau_erschöpft.jpg"/>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16016" y="2284613"/>
            <a:ext cx="2517071" cy="2134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3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6" presetClass="entr" presetSubtype="16"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par>
                                <p:cTn id="19" presetID="6" presetClass="entr" presetSubtype="16"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fade">
                                      <p:cBhvr>
                                        <p:cTn id="26" dur="1000"/>
                                        <p:tgtEl>
                                          <p:spTgt spid="4">
                                            <p:txEl>
                                              <p:pRg st="0" end="0"/>
                                            </p:txEl>
                                          </p:spTgt>
                                        </p:tgtEl>
                                      </p:cBhvr>
                                    </p:animEffect>
                                    <p:anim calcmode="lin" valueType="num">
                                      <p:cBhvr>
                                        <p:cTn id="2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6" presetClass="entr" presetSubtype="16"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ircle(in)">
                                      <p:cBhvr>
                                        <p:cTn id="32" dur="2000"/>
                                        <p:tgtEl>
                                          <p:spTgt spid="7"/>
                                        </p:tgtEl>
                                      </p:cBhvr>
                                    </p:animEffect>
                                  </p:childTnLst>
                                </p:cTn>
                              </p:par>
                              <p:par>
                                <p:cTn id="33" presetID="6" presetClass="entr" presetSubtype="16"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circle(in)">
                                      <p:cBhvr>
                                        <p:cTn id="35" dur="2000"/>
                                        <p:tgtEl>
                                          <p:spTgt spid="8"/>
                                        </p:tgtEl>
                                      </p:cBhvr>
                                    </p:animEffect>
                                  </p:childTnLst>
                                </p:cTn>
                              </p:par>
                              <p:par>
                                <p:cTn id="36" presetID="6" presetClass="entr" presetSubtype="16"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circle(in)">
                                      <p:cBhvr>
                                        <p:cTn id="38" dur="2000"/>
                                        <p:tgtEl>
                                          <p:spTgt spid="9"/>
                                        </p:tgtEl>
                                      </p:cBhvr>
                                    </p:animEffect>
                                  </p:childTnLst>
                                </p:cTn>
                              </p:par>
                              <p:par>
                                <p:cTn id="39" presetID="6" presetClass="entr" presetSubtype="16"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circle(in)">
                                      <p:cBhvr>
                                        <p:cTn id="4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184245" y="260990"/>
            <a:ext cx="8348196" cy="706090"/>
          </a:xfrm>
        </p:spPr>
        <p:txBody>
          <a:bodyPr/>
          <a:lstStyle/>
          <a:p>
            <a:r>
              <a:rPr lang="de-DE" dirty="0" smtClean="0"/>
              <a:t>Kategorisierung der Freizeittätigkeiten</a:t>
            </a:r>
            <a:endParaRPr lang="de-DE" dirty="0"/>
          </a:p>
        </p:txBody>
      </p:sp>
      <p:sp>
        <p:nvSpPr>
          <p:cNvPr id="6" name="Inhaltsplatzhalter 5"/>
          <p:cNvSpPr>
            <a:spLocks noGrp="1"/>
          </p:cNvSpPr>
          <p:nvPr>
            <p:ph idx="1"/>
          </p:nvPr>
        </p:nvSpPr>
        <p:spPr/>
        <p:txBody>
          <a:bodyPr/>
          <a:lstStyle/>
          <a:p>
            <a:r>
              <a:rPr lang="de-DE" smtClean="0"/>
              <a:t>Bei dieser Aufgabe sollten die Probanden auf Kärtchen schreiben was sie in Ihrer Freizeit machen. </a:t>
            </a:r>
            <a:br>
              <a:rPr lang="de-DE" smtClean="0"/>
            </a:br>
            <a:endParaRPr lang="de-DE" smtClean="0"/>
          </a:p>
          <a:p>
            <a:endParaRPr lang="de-DE" smtClean="0"/>
          </a:p>
          <a:p>
            <a:endParaRPr lang="de-DE" dirty="0"/>
          </a:p>
        </p:txBody>
      </p:sp>
      <p:sp>
        <p:nvSpPr>
          <p:cNvPr id="23" name="Rechteck 22"/>
          <p:cNvSpPr/>
          <p:nvPr/>
        </p:nvSpPr>
        <p:spPr>
          <a:xfrm>
            <a:off x="7326379" y="2708920"/>
            <a:ext cx="918029" cy="631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Neue Rubrik</a:t>
            </a:r>
            <a:endParaRPr lang="de-DE" dirty="0"/>
          </a:p>
        </p:txBody>
      </p:sp>
      <p:sp>
        <p:nvSpPr>
          <p:cNvPr id="24" name="Rechteck 23"/>
          <p:cNvSpPr/>
          <p:nvPr/>
        </p:nvSpPr>
        <p:spPr>
          <a:xfrm>
            <a:off x="6318267" y="2708920"/>
            <a:ext cx="918029" cy="631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Sozialer Kontakt</a:t>
            </a:r>
            <a:endParaRPr lang="de-DE" dirty="0"/>
          </a:p>
        </p:txBody>
      </p:sp>
      <p:sp>
        <p:nvSpPr>
          <p:cNvPr id="25" name="Rechteck 24"/>
          <p:cNvSpPr/>
          <p:nvPr/>
        </p:nvSpPr>
        <p:spPr>
          <a:xfrm>
            <a:off x="5310155" y="2708920"/>
            <a:ext cx="918029" cy="631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Medien</a:t>
            </a:r>
            <a:endParaRPr lang="de-DE" dirty="0"/>
          </a:p>
        </p:txBody>
      </p:sp>
      <p:sp>
        <p:nvSpPr>
          <p:cNvPr id="26" name="Rechteck 25"/>
          <p:cNvSpPr/>
          <p:nvPr/>
        </p:nvSpPr>
        <p:spPr>
          <a:xfrm>
            <a:off x="4302043" y="2708920"/>
            <a:ext cx="918029" cy="631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S</a:t>
            </a:r>
            <a:r>
              <a:rPr lang="de-DE" dirty="0" smtClean="0"/>
              <a:t>port</a:t>
            </a:r>
            <a:endParaRPr lang="de-DE" dirty="0"/>
          </a:p>
        </p:txBody>
      </p:sp>
      <p:sp>
        <p:nvSpPr>
          <p:cNvPr id="27" name="Rechteck 26"/>
          <p:cNvSpPr/>
          <p:nvPr/>
        </p:nvSpPr>
        <p:spPr>
          <a:xfrm>
            <a:off x="3280679" y="2708920"/>
            <a:ext cx="918029" cy="631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Spiele</a:t>
            </a:r>
            <a:endParaRPr lang="de-DE" dirty="0"/>
          </a:p>
        </p:txBody>
      </p:sp>
      <p:sp>
        <p:nvSpPr>
          <p:cNvPr id="28" name="Rechteck 27"/>
          <p:cNvSpPr/>
          <p:nvPr/>
        </p:nvSpPr>
        <p:spPr>
          <a:xfrm>
            <a:off x="2259315" y="2708920"/>
            <a:ext cx="918029" cy="631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Haus-halt</a:t>
            </a:r>
            <a:endParaRPr lang="de-DE" dirty="0"/>
          </a:p>
        </p:txBody>
      </p:sp>
      <p:sp>
        <p:nvSpPr>
          <p:cNvPr id="29" name="Rechteck 28"/>
          <p:cNvSpPr/>
          <p:nvPr/>
        </p:nvSpPr>
        <p:spPr>
          <a:xfrm>
            <a:off x="1224699" y="2708920"/>
            <a:ext cx="918029" cy="631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Relaxen</a:t>
            </a:r>
            <a:endParaRPr lang="de-DE" dirty="0"/>
          </a:p>
        </p:txBody>
      </p:sp>
      <p:sp>
        <p:nvSpPr>
          <p:cNvPr id="30" name="Rechteck 29"/>
          <p:cNvSpPr/>
          <p:nvPr/>
        </p:nvSpPr>
        <p:spPr>
          <a:xfrm>
            <a:off x="197587" y="2708920"/>
            <a:ext cx="918029" cy="631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Hobbys</a:t>
            </a:r>
            <a:endParaRPr lang="de-DE" dirty="0"/>
          </a:p>
        </p:txBody>
      </p:sp>
      <p:sp>
        <p:nvSpPr>
          <p:cNvPr id="32" name="Geschweifte Klammer rechts 31"/>
          <p:cNvSpPr/>
          <p:nvPr/>
        </p:nvSpPr>
        <p:spPr>
          <a:xfrm rot="5400000">
            <a:off x="3748658" y="134634"/>
            <a:ext cx="900100" cy="763284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33" name="Rechteck 32"/>
          <p:cNvSpPr/>
          <p:nvPr/>
        </p:nvSpPr>
        <p:spPr>
          <a:xfrm>
            <a:off x="755576" y="4869160"/>
            <a:ext cx="1944216" cy="792088"/>
          </a:xfrm>
          <a:prstGeom prst="rect">
            <a:avLst/>
          </a:prstGeom>
          <a:solidFill>
            <a:srgbClr val="74BB4D"/>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smtClean="0"/>
              <a:t>Wichtig</a:t>
            </a:r>
            <a:endParaRPr lang="de-DE" dirty="0"/>
          </a:p>
        </p:txBody>
      </p:sp>
      <p:sp>
        <p:nvSpPr>
          <p:cNvPr id="34" name="Rechteck 33"/>
          <p:cNvSpPr/>
          <p:nvPr/>
        </p:nvSpPr>
        <p:spPr>
          <a:xfrm>
            <a:off x="5652120" y="4869160"/>
            <a:ext cx="1944216" cy="792088"/>
          </a:xfrm>
          <a:prstGeom prst="rect">
            <a:avLst/>
          </a:prstGeom>
          <a:solidFill>
            <a:srgbClr val="BC572E"/>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smtClean="0"/>
              <a:t>Unwichtig</a:t>
            </a:r>
            <a:endParaRPr lang="de-DE" dirty="0"/>
          </a:p>
        </p:txBody>
      </p:sp>
      <p:sp>
        <p:nvSpPr>
          <p:cNvPr id="35" name="Rechteck 34"/>
          <p:cNvSpPr/>
          <p:nvPr/>
        </p:nvSpPr>
        <p:spPr>
          <a:xfrm>
            <a:off x="3199633" y="4869160"/>
            <a:ext cx="1944216" cy="79208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smtClean="0"/>
              <a:t>Neutral</a:t>
            </a:r>
            <a:endParaRPr lang="de-DE" dirty="0"/>
          </a:p>
        </p:txBody>
      </p:sp>
    </p:spTree>
    <p:extLst>
      <p:ext uri="{BB962C8B-B14F-4D97-AF65-F5344CB8AC3E}">
        <p14:creationId xmlns:p14="http://schemas.microsoft.com/office/powerpoint/2010/main" val="12937880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1000"/>
                                        <p:tgtEl>
                                          <p:spTgt spid="25"/>
                                        </p:tgtEl>
                                      </p:cBhvr>
                                    </p:animEffect>
                                    <p:anim calcmode="lin" valueType="num">
                                      <p:cBhvr>
                                        <p:cTn id="30" dur="1000" fill="hold"/>
                                        <p:tgtEl>
                                          <p:spTgt spid="25"/>
                                        </p:tgtEl>
                                        <p:attrNameLst>
                                          <p:attrName>ppt_x</p:attrName>
                                        </p:attrNameLst>
                                      </p:cBhvr>
                                      <p:tavLst>
                                        <p:tav tm="0">
                                          <p:val>
                                            <p:strVal val="#ppt_x"/>
                                          </p:val>
                                        </p:tav>
                                        <p:tav tm="100000">
                                          <p:val>
                                            <p:strVal val="#ppt_x"/>
                                          </p:val>
                                        </p:tav>
                                      </p:tavLst>
                                    </p:anim>
                                    <p:anim calcmode="lin" valueType="num">
                                      <p:cBhvr>
                                        <p:cTn id="31" dur="1000" fill="hold"/>
                                        <p:tgtEl>
                                          <p:spTgt spid="2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1000"/>
                                        <p:tgtEl>
                                          <p:spTgt spid="26"/>
                                        </p:tgtEl>
                                      </p:cBhvr>
                                    </p:animEffect>
                                    <p:anim calcmode="lin" valueType="num">
                                      <p:cBhvr>
                                        <p:cTn id="35" dur="1000" fill="hold"/>
                                        <p:tgtEl>
                                          <p:spTgt spid="26"/>
                                        </p:tgtEl>
                                        <p:attrNameLst>
                                          <p:attrName>ppt_x</p:attrName>
                                        </p:attrNameLst>
                                      </p:cBhvr>
                                      <p:tavLst>
                                        <p:tav tm="0">
                                          <p:val>
                                            <p:strVal val="#ppt_x"/>
                                          </p:val>
                                        </p:tav>
                                        <p:tav tm="100000">
                                          <p:val>
                                            <p:strVal val="#ppt_x"/>
                                          </p:val>
                                        </p:tav>
                                      </p:tavLst>
                                    </p:anim>
                                    <p:anim calcmode="lin" valueType="num">
                                      <p:cBhvr>
                                        <p:cTn id="36" dur="1000" fill="hold"/>
                                        <p:tgtEl>
                                          <p:spTgt spid="2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1000"/>
                                        <p:tgtEl>
                                          <p:spTgt spid="28"/>
                                        </p:tgtEl>
                                      </p:cBhvr>
                                    </p:animEffect>
                                    <p:anim calcmode="lin" valueType="num">
                                      <p:cBhvr>
                                        <p:cTn id="45" dur="1000" fill="hold"/>
                                        <p:tgtEl>
                                          <p:spTgt spid="28"/>
                                        </p:tgtEl>
                                        <p:attrNameLst>
                                          <p:attrName>ppt_x</p:attrName>
                                        </p:attrNameLst>
                                      </p:cBhvr>
                                      <p:tavLst>
                                        <p:tav tm="0">
                                          <p:val>
                                            <p:strVal val="#ppt_x"/>
                                          </p:val>
                                        </p:tav>
                                        <p:tav tm="100000">
                                          <p:val>
                                            <p:strVal val="#ppt_x"/>
                                          </p:val>
                                        </p:tav>
                                      </p:tavLst>
                                    </p:anim>
                                    <p:anim calcmode="lin" valueType="num">
                                      <p:cBhvr>
                                        <p:cTn id="46" dur="1000" fill="hold"/>
                                        <p:tgtEl>
                                          <p:spTgt spid="28"/>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1000"/>
                                        <p:tgtEl>
                                          <p:spTgt spid="29"/>
                                        </p:tgtEl>
                                      </p:cBhvr>
                                    </p:animEffect>
                                    <p:anim calcmode="lin" valueType="num">
                                      <p:cBhvr>
                                        <p:cTn id="50" dur="1000" fill="hold"/>
                                        <p:tgtEl>
                                          <p:spTgt spid="29"/>
                                        </p:tgtEl>
                                        <p:attrNameLst>
                                          <p:attrName>ppt_x</p:attrName>
                                        </p:attrNameLst>
                                      </p:cBhvr>
                                      <p:tavLst>
                                        <p:tav tm="0">
                                          <p:val>
                                            <p:strVal val="#ppt_x"/>
                                          </p:val>
                                        </p:tav>
                                        <p:tav tm="100000">
                                          <p:val>
                                            <p:strVal val="#ppt_x"/>
                                          </p:val>
                                        </p:tav>
                                      </p:tavLst>
                                    </p:anim>
                                    <p:anim calcmode="lin" valueType="num">
                                      <p:cBhvr>
                                        <p:cTn id="51" dur="1000" fill="hold"/>
                                        <p:tgtEl>
                                          <p:spTgt spid="29"/>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fade">
                                      <p:cBhvr>
                                        <p:cTn id="68" dur="1000"/>
                                        <p:tgtEl>
                                          <p:spTgt spid="33"/>
                                        </p:tgtEl>
                                      </p:cBhvr>
                                    </p:animEffect>
                                    <p:anim calcmode="lin" valueType="num">
                                      <p:cBhvr>
                                        <p:cTn id="69" dur="1000" fill="hold"/>
                                        <p:tgtEl>
                                          <p:spTgt spid="33"/>
                                        </p:tgtEl>
                                        <p:attrNameLst>
                                          <p:attrName>ppt_x</p:attrName>
                                        </p:attrNameLst>
                                      </p:cBhvr>
                                      <p:tavLst>
                                        <p:tav tm="0">
                                          <p:val>
                                            <p:strVal val="#ppt_x"/>
                                          </p:val>
                                        </p:tav>
                                        <p:tav tm="100000">
                                          <p:val>
                                            <p:strVal val="#ppt_x"/>
                                          </p:val>
                                        </p:tav>
                                      </p:tavLst>
                                    </p:anim>
                                    <p:anim calcmode="lin" valueType="num">
                                      <p:cBhvr>
                                        <p:cTn id="70" dur="1000" fill="hold"/>
                                        <p:tgtEl>
                                          <p:spTgt spid="33"/>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1000"/>
                                        <p:tgtEl>
                                          <p:spTgt spid="34"/>
                                        </p:tgtEl>
                                      </p:cBhvr>
                                    </p:animEffect>
                                    <p:anim calcmode="lin" valueType="num">
                                      <p:cBhvr>
                                        <p:cTn id="74" dur="1000" fill="hold"/>
                                        <p:tgtEl>
                                          <p:spTgt spid="34"/>
                                        </p:tgtEl>
                                        <p:attrNameLst>
                                          <p:attrName>ppt_x</p:attrName>
                                        </p:attrNameLst>
                                      </p:cBhvr>
                                      <p:tavLst>
                                        <p:tav tm="0">
                                          <p:val>
                                            <p:strVal val="#ppt_x"/>
                                          </p:val>
                                        </p:tav>
                                        <p:tav tm="100000">
                                          <p:val>
                                            <p:strVal val="#ppt_x"/>
                                          </p:val>
                                        </p:tav>
                                      </p:tavLst>
                                    </p:anim>
                                    <p:anim calcmode="lin" valueType="num">
                                      <p:cBhvr>
                                        <p:cTn id="75" dur="1000" fill="hold"/>
                                        <p:tgtEl>
                                          <p:spTgt spid="34"/>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fade">
                                      <p:cBhvr>
                                        <p:cTn id="78" dur="1000"/>
                                        <p:tgtEl>
                                          <p:spTgt spid="35"/>
                                        </p:tgtEl>
                                      </p:cBhvr>
                                    </p:animEffect>
                                    <p:anim calcmode="lin" valueType="num">
                                      <p:cBhvr>
                                        <p:cTn id="79" dur="1000" fill="hold"/>
                                        <p:tgtEl>
                                          <p:spTgt spid="35"/>
                                        </p:tgtEl>
                                        <p:attrNameLst>
                                          <p:attrName>ppt_x</p:attrName>
                                        </p:attrNameLst>
                                      </p:cBhvr>
                                      <p:tavLst>
                                        <p:tav tm="0">
                                          <p:val>
                                            <p:strVal val="#ppt_x"/>
                                          </p:val>
                                        </p:tav>
                                        <p:tav tm="100000">
                                          <p:val>
                                            <p:strVal val="#ppt_x"/>
                                          </p:val>
                                        </p:tav>
                                      </p:tavLst>
                                    </p:anim>
                                    <p:anim calcmode="lin" valueType="num">
                                      <p:cBhvr>
                                        <p:cTn id="80"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P spid="23" grpId="0" animBg="1"/>
      <p:bldP spid="24" grpId="0" animBg="1"/>
      <p:bldP spid="25" grpId="0" animBg="1"/>
      <p:bldP spid="26" grpId="0" animBg="1"/>
      <p:bldP spid="27" grpId="0" animBg="1"/>
      <p:bldP spid="28" grpId="0" animBg="1"/>
      <p:bldP spid="29" grpId="0" animBg="1"/>
      <p:bldP spid="30" grpId="0" animBg="1"/>
      <p:bldP spid="32" grpId="0" animBg="1"/>
      <p:bldP spid="33" grpId="0" animBg="1"/>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Fazit</a:t>
            </a:r>
            <a:endParaRPr lang="de-DE" dirty="0"/>
          </a:p>
        </p:txBody>
      </p:sp>
      <p:sp>
        <p:nvSpPr>
          <p:cNvPr id="14" name="Pfeil nach unten 13"/>
          <p:cNvSpPr/>
          <p:nvPr/>
        </p:nvSpPr>
        <p:spPr>
          <a:xfrm>
            <a:off x="3923928" y="1484784"/>
            <a:ext cx="504056" cy="4608512"/>
          </a:xfrm>
          <a:prstGeom prst="downArrow">
            <a:avLst/>
          </a:prstGeom>
          <a:gradFill flip="none" rotWithShape="1">
            <a:gsLst>
              <a:gs pos="0">
                <a:srgbClr val="74BB4D"/>
              </a:gs>
              <a:gs pos="50000">
                <a:schemeClr val="bg1">
                  <a:lumMod val="65000"/>
                </a:schemeClr>
              </a:gs>
              <a:gs pos="100000">
                <a:srgbClr val="BC572E"/>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p:cNvSpPr txBox="1"/>
          <p:nvPr/>
        </p:nvSpPr>
        <p:spPr>
          <a:xfrm>
            <a:off x="3923928" y="449377"/>
            <a:ext cx="504056" cy="1323439"/>
          </a:xfrm>
          <a:prstGeom prst="rect">
            <a:avLst/>
          </a:prstGeom>
          <a:noFill/>
          <a:ln>
            <a:noFill/>
          </a:ln>
        </p:spPr>
        <p:txBody>
          <a:bodyPr wrap="square" rtlCol="0">
            <a:spAutoFit/>
          </a:bodyPr>
          <a:lstStyle/>
          <a:p>
            <a:pPr algn="ctr"/>
            <a:r>
              <a:rPr lang="de-DE" sz="8000" b="1" dirty="0" smtClean="0"/>
              <a:t>+</a:t>
            </a:r>
            <a:endParaRPr lang="de-DE" sz="8000" b="1" dirty="0"/>
          </a:p>
        </p:txBody>
      </p:sp>
      <p:sp>
        <p:nvSpPr>
          <p:cNvPr id="17" name="Textfeld 16"/>
          <p:cNvSpPr txBox="1"/>
          <p:nvPr/>
        </p:nvSpPr>
        <p:spPr>
          <a:xfrm>
            <a:off x="3275856" y="5311368"/>
            <a:ext cx="1800200" cy="1862048"/>
          </a:xfrm>
          <a:prstGeom prst="rect">
            <a:avLst/>
          </a:prstGeom>
          <a:noFill/>
          <a:ln>
            <a:noFill/>
          </a:ln>
        </p:spPr>
        <p:txBody>
          <a:bodyPr wrap="square" rtlCol="0">
            <a:spAutoFit/>
          </a:bodyPr>
          <a:lstStyle/>
          <a:p>
            <a:pPr algn="ctr"/>
            <a:r>
              <a:rPr lang="de-DE" sz="11500" dirty="0" smtClean="0"/>
              <a:t>-</a:t>
            </a:r>
            <a:endParaRPr lang="de-DE" sz="11500" dirty="0"/>
          </a:p>
        </p:txBody>
      </p:sp>
      <p:sp>
        <p:nvSpPr>
          <p:cNvPr id="19" name="Rechteck 18"/>
          <p:cNvSpPr/>
          <p:nvPr/>
        </p:nvSpPr>
        <p:spPr>
          <a:xfrm>
            <a:off x="1637745" y="1484783"/>
            <a:ext cx="918029" cy="631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Sozialer Kontakt</a:t>
            </a:r>
            <a:endParaRPr lang="de-DE" dirty="0"/>
          </a:p>
        </p:txBody>
      </p:sp>
      <p:sp>
        <p:nvSpPr>
          <p:cNvPr id="20" name="Rechteck 19"/>
          <p:cNvSpPr/>
          <p:nvPr/>
        </p:nvSpPr>
        <p:spPr>
          <a:xfrm>
            <a:off x="467543" y="3473250"/>
            <a:ext cx="918029" cy="631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Medien</a:t>
            </a:r>
            <a:endParaRPr lang="de-DE" dirty="0"/>
          </a:p>
        </p:txBody>
      </p:sp>
      <p:sp>
        <p:nvSpPr>
          <p:cNvPr id="21" name="Rechteck 20"/>
          <p:cNvSpPr/>
          <p:nvPr/>
        </p:nvSpPr>
        <p:spPr>
          <a:xfrm>
            <a:off x="2809060" y="2204862"/>
            <a:ext cx="918029" cy="631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S</a:t>
            </a:r>
            <a:r>
              <a:rPr lang="de-DE" dirty="0" smtClean="0"/>
              <a:t>port</a:t>
            </a:r>
            <a:endParaRPr lang="de-DE" dirty="0"/>
          </a:p>
        </p:txBody>
      </p:sp>
      <p:sp>
        <p:nvSpPr>
          <p:cNvPr id="22" name="Rechteck 21"/>
          <p:cNvSpPr/>
          <p:nvPr/>
        </p:nvSpPr>
        <p:spPr>
          <a:xfrm>
            <a:off x="467542" y="5312660"/>
            <a:ext cx="918029" cy="631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Spiele</a:t>
            </a:r>
            <a:endParaRPr lang="de-DE" dirty="0"/>
          </a:p>
        </p:txBody>
      </p:sp>
      <p:sp>
        <p:nvSpPr>
          <p:cNvPr id="23" name="Rechteck 22"/>
          <p:cNvSpPr/>
          <p:nvPr/>
        </p:nvSpPr>
        <p:spPr>
          <a:xfrm>
            <a:off x="1637746" y="3473251"/>
            <a:ext cx="918029" cy="631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Haus-halt</a:t>
            </a:r>
            <a:endParaRPr lang="de-DE" dirty="0"/>
          </a:p>
        </p:txBody>
      </p:sp>
      <p:sp>
        <p:nvSpPr>
          <p:cNvPr id="24" name="Rechteck 23"/>
          <p:cNvSpPr/>
          <p:nvPr/>
        </p:nvSpPr>
        <p:spPr>
          <a:xfrm>
            <a:off x="1637746" y="2204863"/>
            <a:ext cx="918029" cy="631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Relaxen</a:t>
            </a:r>
            <a:endParaRPr lang="de-DE" dirty="0"/>
          </a:p>
        </p:txBody>
      </p:sp>
      <p:sp>
        <p:nvSpPr>
          <p:cNvPr id="25" name="Rechteck 24"/>
          <p:cNvSpPr/>
          <p:nvPr/>
        </p:nvSpPr>
        <p:spPr>
          <a:xfrm>
            <a:off x="467544" y="2204864"/>
            <a:ext cx="918029" cy="631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Hobbys</a:t>
            </a:r>
            <a:endParaRPr lang="de-DE" dirty="0"/>
          </a:p>
        </p:txBody>
      </p:sp>
      <p:sp>
        <p:nvSpPr>
          <p:cNvPr id="27" name="Textfeld 26"/>
          <p:cNvSpPr txBox="1"/>
          <p:nvPr/>
        </p:nvSpPr>
        <p:spPr>
          <a:xfrm>
            <a:off x="609243" y="880263"/>
            <a:ext cx="3050840" cy="461665"/>
          </a:xfrm>
          <a:prstGeom prst="rect">
            <a:avLst/>
          </a:prstGeom>
          <a:noFill/>
          <a:ln>
            <a:noFill/>
          </a:ln>
        </p:spPr>
        <p:txBody>
          <a:bodyPr wrap="square" rtlCol="0">
            <a:spAutoFit/>
          </a:bodyPr>
          <a:lstStyle/>
          <a:p>
            <a:r>
              <a:rPr lang="de-DE" sz="2400" b="1" dirty="0" smtClean="0"/>
              <a:t>Lehrer</a:t>
            </a:r>
            <a:endParaRPr lang="de-DE" sz="2400" b="1" dirty="0"/>
          </a:p>
        </p:txBody>
      </p:sp>
      <p:sp>
        <p:nvSpPr>
          <p:cNvPr id="28" name="Textfeld 27"/>
          <p:cNvSpPr txBox="1"/>
          <p:nvPr/>
        </p:nvSpPr>
        <p:spPr>
          <a:xfrm>
            <a:off x="4761520" y="880263"/>
            <a:ext cx="3050840" cy="461665"/>
          </a:xfrm>
          <a:prstGeom prst="rect">
            <a:avLst/>
          </a:prstGeom>
          <a:noFill/>
          <a:ln>
            <a:noFill/>
          </a:ln>
        </p:spPr>
        <p:txBody>
          <a:bodyPr wrap="square" rtlCol="0">
            <a:spAutoFit/>
          </a:bodyPr>
          <a:lstStyle/>
          <a:p>
            <a:r>
              <a:rPr lang="de-DE" sz="2400" b="1" dirty="0" smtClean="0"/>
              <a:t>Schüler</a:t>
            </a:r>
            <a:endParaRPr lang="de-DE" sz="2400" b="1" dirty="0"/>
          </a:p>
        </p:txBody>
      </p:sp>
      <p:sp>
        <p:nvSpPr>
          <p:cNvPr id="37" name="Rechteck 36"/>
          <p:cNvSpPr/>
          <p:nvPr/>
        </p:nvSpPr>
        <p:spPr>
          <a:xfrm>
            <a:off x="5580112" y="3473248"/>
            <a:ext cx="918029" cy="631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Arbeit</a:t>
            </a:r>
            <a:endParaRPr lang="de-DE" dirty="0"/>
          </a:p>
        </p:txBody>
      </p:sp>
      <p:sp>
        <p:nvSpPr>
          <p:cNvPr id="38" name="Rechteck 37"/>
          <p:cNvSpPr/>
          <p:nvPr/>
        </p:nvSpPr>
        <p:spPr>
          <a:xfrm>
            <a:off x="4482209" y="1484373"/>
            <a:ext cx="918029" cy="631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Sozialer Kontakt</a:t>
            </a:r>
            <a:endParaRPr lang="de-DE" dirty="0"/>
          </a:p>
        </p:txBody>
      </p:sp>
      <p:sp>
        <p:nvSpPr>
          <p:cNvPr id="39" name="Rechteck 38"/>
          <p:cNvSpPr/>
          <p:nvPr/>
        </p:nvSpPr>
        <p:spPr>
          <a:xfrm>
            <a:off x="7767678" y="1484784"/>
            <a:ext cx="918029" cy="631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Medien</a:t>
            </a:r>
            <a:endParaRPr lang="de-DE" dirty="0"/>
          </a:p>
        </p:txBody>
      </p:sp>
      <p:sp>
        <p:nvSpPr>
          <p:cNvPr id="40" name="Rechteck 39"/>
          <p:cNvSpPr/>
          <p:nvPr/>
        </p:nvSpPr>
        <p:spPr>
          <a:xfrm>
            <a:off x="6660232" y="1484374"/>
            <a:ext cx="918029" cy="631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S</a:t>
            </a:r>
            <a:r>
              <a:rPr lang="de-DE" dirty="0" smtClean="0"/>
              <a:t>port</a:t>
            </a:r>
            <a:endParaRPr lang="de-DE" dirty="0"/>
          </a:p>
        </p:txBody>
      </p:sp>
      <p:sp>
        <p:nvSpPr>
          <p:cNvPr id="41" name="Rechteck 40"/>
          <p:cNvSpPr/>
          <p:nvPr/>
        </p:nvSpPr>
        <p:spPr>
          <a:xfrm>
            <a:off x="5580111" y="5310959"/>
            <a:ext cx="918029" cy="631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Spiele</a:t>
            </a:r>
            <a:endParaRPr lang="de-DE" dirty="0"/>
          </a:p>
        </p:txBody>
      </p:sp>
      <p:sp>
        <p:nvSpPr>
          <p:cNvPr id="42" name="Rechteck 41"/>
          <p:cNvSpPr/>
          <p:nvPr/>
        </p:nvSpPr>
        <p:spPr>
          <a:xfrm>
            <a:off x="4482207" y="5312660"/>
            <a:ext cx="918029" cy="631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Haus-halt</a:t>
            </a:r>
            <a:endParaRPr lang="de-DE" dirty="0"/>
          </a:p>
        </p:txBody>
      </p:sp>
      <p:sp>
        <p:nvSpPr>
          <p:cNvPr id="43" name="Rechteck 42"/>
          <p:cNvSpPr/>
          <p:nvPr/>
        </p:nvSpPr>
        <p:spPr>
          <a:xfrm>
            <a:off x="5580112" y="1484782"/>
            <a:ext cx="918029" cy="631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Relaxen</a:t>
            </a:r>
            <a:endParaRPr lang="de-DE" dirty="0"/>
          </a:p>
        </p:txBody>
      </p:sp>
      <p:sp>
        <p:nvSpPr>
          <p:cNvPr id="44" name="Rechteck 43"/>
          <p:cNvSpPr/>
          <p:nvPr/>
        </p:nvSpPr>
        <p:spPr>
          <a:xfrm>
            <a:off x="4482208" y="3473249"/>
            <a:ext cx="918029" cy="631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Hobbys</a:t>
            </a:r>
            <a:endParaRPr lang="de-DE" dirty="0"/>
          </a:p>
        </p:txBody>
      </p:sp>
    </p:spTree>
    <p:extLst>
      <p:ext uri="{BB962C8B-B14F-4D97-AF65-F5344CB8AC3E}">
        <p14:creationId xmlns:p14="http://schemas.microsoft.com/office/powerpoint/2010/main" val="14061023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1000"/>
                                        <p:tgtEl>
                                          <p:spTgt spid="21"/>
                                        </p:tgtEl>
                                      </p:cBhvr>
                                    </p:animEffect>
                                    <p:anim calcmode="lin" valueType="num">
                                      <p:cBhvr>
                                        <p:cTn id="41" dur="1000" fill="hold"/>
                                        <p:tgtEl>
                                          <p:spTgt spid="21"/>
                                        </p:tgtEl>
                                        <p:attrNameLst>
                                          <p:attrName>ppt_x</p:attrName>
                                        </p:attrNameLst>
                                      </p:cBhvr>
                                      <p:tavLst>
                                        <p:tav tm="0">
                                          <p:val>
                                            <p:strVal val="#ppt_x"/>
                                          </p:val>
                                        </p:tav>
                                        <p:tav tm="100000">
                                          <p:val>
                                            <p:strVal val="#ppt_x"/>
                                          </p:val>
                                        </p:tav>
                                      </p:tavLst>
                                    </p:anim>
                                    <p:anim calcmode="lin" valueType="num">
                                      <p:cBhvr>
                                        <p:cTn id="42" dur="1000" fill="hold"/>
                                        <p:tgtEl>
                                          <p:spTgt spid="21"/>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1000"/>
                                        <p:tgtEl>
                                          <p:spTgt spid="24"/>
                                        </p:tgtEl>
                                      </p:cBhvr>
                                    </p:animEffect>
                                    <p:anim calcmode="lin" valueType="num">
                                      <p:cBhvr>
                                        <p:cTn id="46" dur="1000" fill="hold"/>
                                        <p:tgtEl>
                                          <p:spTgt spid="24"/>
                                        </p:tgtEl>
                                        <p:attrNameLst>
                                          <p:attrName>ppt_x</p:attrName>
                                        </p:attrNameLst>
                                      </p:cBhvr>
                                      <p:tavLst>
                                        <p:tav tm="0">
                                          <p:val>
                                            <p:strVal val="#ppt_x"/>
                                          </p:val>
                                        </p:tav>
                                        <p:tav tm="100000">
                                          <p:val>
                                            <p:strVal val="#ppt_x"/>
                                          </p:val>
                                        </p:tav>
                                      </p:tavLst>
                                    </p:anim>
                                    <p:anim calcmode="lin" valueType="num">
                                      <p:cBhvr>
                                        <p:cTn id="47" dur="1000" fill="hold"/>
                                        <p:tgtEl>
                                          <p:spTgt spid="24"/>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1000"/>
                                        <p:tgtEl>
                                          <p:spTgt spid="23"/>
                                        </p:tgtEl>
                                      </p:cBhvr>
                                    </p:animEffect>
                                    <p:anim calcmode="lin" valueType="num">
                                      <p:cBhvr>
                                        <p:cTn id="63" dur="1000" fill="hold"/>
                                        <p:tgtEl>
                                          <p:spTgt spid="23"/>
                                        </p:tgtEl>
                                        <p:attrNameLst>
                                          <p:attrName>ppt_x</p:attrName>
                                        </p:attrNameLst>
                                      </p:cBhvr>
                                      <p:tavLst>
                                        <p:tav tm="0">
                                          <p:val>
                                            <p:strVal val="#ppt_x"/>
                                          </p:val>
                                        </p:tav>
                                        <p:tav tm="100000">
                                          <p:val>
                                            <p:strVal val="#ppt_x"/>
                                          </p:val>
                                        </p:tav>
                                      </p:tavLst>
                                    </p:anim>
                                    <p:anim calcmode="lin" valueType="num">
                                      <p:cBhvr>
                                        <p:cTn id="6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1000"/>
                                        <p:tgtEl>
                                          <p:spTgt spid="22"/>
                                        </p:tgtEl>
                                      </p:cBhvr>
                                    </p:animEffect>
                                    <p:anim calcmode="lin" valueType="num">
                                      <p:cBhvr>
                                        <p:cTn id="70" dur="1000" fill="hold"/>
                                        <p:tgtEl>
                                          <p:spTgt spid="22"/>
                                        </p:tgtEl>
                                        <p:attrNameLst>
                                          <p:attrName>ppt_x</p:attrName>
                                        </p:attrNameLst>
                                      </p:cBhvr>
                                      <p:tavLst>
                                        <p:tav tm="0">
                                          <p:val>
                                            <p:strVal val="#ppt_x"/>
                                          </p:val>
                                        </p:tav>
                                        <p:tav tm="100000">
                                          <p:val>
                                            <p:strVal val="#ppt_x"/>
                                          </p:val>
                                        </p:tav>
                                      </p:tavLst>
                                    </p:anim>
                                    <p:anim calcmode="lin" valueType="num">
                                      <p:cBhvr>
                                        <p:cTn id="7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fade">
                                      <p:cBhvr>
                                        <p:cTn id="76" dur="1000"/>
                                        <p:tgtEl>
                                          <p:spTgt spid="28"/>
                                        </p:tgtEl>
                                      </p:cBhvr>
                                    </p:animEffect>
                                    <p:anim calcmode="lin" valueType="num">
                                      <p:cBhvr>
                                        <p:cTn id="77" dur="1000" fill="hold"/>
                                        <p:tgtEl>
                                          <p:spTgt spid="28"/>
                                        </p:tgtEl>
                                        <p:attrNameLst>
                                          <p:attrName>ppt_x</p:attrName>
                                        </p:attrNameLst>
                                      </p:cBhvr>
                                      <p:tavLst>
                                        <p:tav tm="0">
                                          <p:val>
                                            <p:strVal val="#ppt_x"/>
                                          </p:val>
                                        </p:tav>
                                        <p:tav tm="100000">
                                          <p:val>
                                            <p:strVal val="#ppt_x"/>
                                          </p:val>
                                        </p:tav>
                                      </p:tavLst>
                                    </p:anim>
                                    <p:anim calcmode="lin" valueType="num">
                                      <p:cBhvr>
                                        <p:cTn id="7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39"/>
                                        </p:tgtEl>
                                        <p:attrNameLst>
                                          <p:attrName>style.visibility</p:attrName>
                                        </p:attrNameLst>
                                      </p:cBhvr>
                                      <p:to>
                                        <p:strVal val="visible"/>
                                      </p:to>
                                    </p:set>
                                    <p:animEffect transition="in" filter="fade">
                                      <p:cBhvr>
                                        <p:cTn id="88" dur="1000"/>
                                        <p:tgtEl>
                                          <p:spTgt spid="39"/>
                                        </p:tgtEl>
                                      </p:cBhvr>
                                    </p:animEffect>
                                    <p:anim calcmode="lin" valueType="num">
                                      <p:cBhvr>
                                        <p:cTn id="89" dur="1000" fill="hold"/>
                                        <p:tgtEl>
                                          <p:spTgt spid="39"/>
                                        </p:tgtEl>
                                        <p:attrNameLst>
                                          <p:attrName>ppt_x</p:attrName>
                                        </p:attrNameLst>
                                      </p:cBhvr>
                                      <p:tavLst>
                                        <p:tav tm="0">
                                          <p:val>
                                            <p:strVal val="#ppt_x"/>
                                          </p:val>
                                        </p:tav>
                                        <p:tav tm="100000">
                                          <p:val>
                                            <p:strVal val="#ppt_x"/>
                                          </p:val>
                                        </p:tav>
                                      </p:tavLst>
                                    </p:anim>
                                    <p:anim calcmode="lin" valueType="num">
                                      <p:cBhvr>
                                        <p:cTn id="90" dur="1000" fill="hold"/>
                                        <p:tgtEl>
                                          <p:spTgt spid="39"/>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37"/>
                                        </p:tgtEl>
                                        <p:attrNameLst>
                                          <p:attrName>style.visibility</p:attrName>
                                        </p:attrNameLst>
                                      </p:cBhvr>
                                      <p:to>
                                        <p:strVal val="visible"/>
                                      </p:to>
                                    </p:set>
                                    <p:animEffect transition="in" filter="fade">
                                      <p:cBhvr>
                                        <p:cTn id="105" dur="1000"/>
                                        <p:tgtEl>
                                          <p:spTgt spid="37"/>
                                        </p:tgtEl>
                                      </p:cBhvr>
                                    </p:animEffect>
                                    <p:anim calcmode="lin" valueType="num">
                                      <p:cBhvr>
                                        <p:cTn id="106" dur="1000" fill="hold"/>
                                        <p:tgtEl>
                                          <p:spTgt spid="37"/>
                                        </p:tgtEl>
                                        <p:attrNameLst>
                                          <p:attrName>ppt_x</p:attrName>
                                        </p:attrNameLst>
                                      </p:cBhvr>
                                      <p:tavLst>
                                        <p:tav tm="0">
                                          <p:val>
                                            <p:strVal val="#ppt_x"/>
                                          </p:val>
                                        </p:tav>
                                        <p:tav tm="100000">
                                          <p:val>
                                            <p:strVal val="#ppt_x"/>
                                          </p:val>
                                        </p:tav>
                                      </p:tavLst>
                                    </p:anim>
                                    <p:anim calcmode="lin" valueType="num">
                                      <p:cBhvr>
                                        <p:cTn id="107" dur="1000" fill="hold"/>
                                        <p:tgtEl>
                                          <p:spTgt spid="37"/>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grpId="0" nodeType="clickEffect">
                                  <p:stCondLst>
                                    <p:cond delay="0"/>
                                  </p:stCondLst>
                                  <p:childTnLst>
                                    <p:set>
                                      <p:cBhvr>
                                        <p:cTn id="116" dur="1" fill="hold">
                                          <p:stCondLst>
                                            <p:cond delay="0"/>
                                          </p:stCondLst>
                                        </p:cTn>
                                        <p:tgtEl>
                                          <p:spTgt spid="41"/>
                                        </p:tgtEl>
                                        <p:attrNameLst>
                                          <p:attrName>style.visibility</p:attrName>
                                        </p:attrNameLst>
                                      </p:cBhvr>
                                      <p:to>
                                        <p:strVal val="visible"/>
                                      </p:to>
                                    </p:set>
                                    <p:animEffect transition="in" filter="fade">
                                      <p:cBhvr>
                                        <p:cTn id="117" dur="1000"/>
                                        <p:tgtEl>
                                          <p:spTgt spid="41"/>
                                        </p:tgtEl>
                                      </p:cBhvr>
                                    </p:animEffect>
                                    <p:anim calcmode="lin" valueType="num">
                                      <p:cBhvr>
                                        <p:cTn id="118" dur="1000" fill="hold"/>
                                        <p:tgtEl>
                                          <p:spTgt spid="41"/>
                                        </p:tgtEl>
                                        <p:attrNameLst>
                                          <p:attrName>ppt_x</p:attrName>
                                        </p:attrNameLst>
                                      </p:cBhvr>
                                      <p:tavLst>
                                        <p:tav tm="0">
                                          <p:val>
                                            <p:strVal val="#ppt_x"/>
                                          </p:val>
                                        </p:tav>
                                        <p:tav tm="100000">
                                          <p:val>
                                            <p:strVal val="#ppt_x"/>
                                          </p:val>
                                        </p:tav>
                                      </p:tavLst>
                                    </p:anim>
                                    <p:anim calcmode="lin" valueType="num">
                                      <p:cBhvr>
                                        <p:cTn id="119" dur="1000" fill="hold"/>
                                        <p:tgtEl>
                                          <p:spTgt spid="41"/>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42"/>
                                        </p:tgtEl>
                                        <p:attrNameLst>
                                          <p:attrName>style.visibility</p:attrName>
                                        </p:attrNameLst>
                                      </p:cBhvr>
                                      <p:to>
                                        <p:strVal val="visible"/>
                                      </p:to>
                                    </p:set>
                                    <p:animEffect transition="in" filter="fade">
                                      <p:cBhvr>
                                        <p:cTn id="122" dur="1000"/>
                                        <p:tgtEl>
                                          <p:spTgt spid="42"/>
                                        </p:tgtEl>
                                      </p:cBhvr>
                                    </p:animEffect>
                                    <p:anim calcmode="lin" valueType="num">
                                      <p:cBhvr>
                                        <p:cTn id="123" dur="1000" fill="hold"/>
                                        <p:tgtEl>
                                          <p:spTgt spid="42"/>
                                        </p:tgtEl>
                                        <p:attrNameLst>
                                          <p:attrName>ppt_x</p:attrName>
                                        </p:attrNameLst>
                                      </p:cBhvr>
                                      <p:tavLst>
                                        <p:tav tm="0">
                                          <p:val>
                                            <p:strVal val="#ppt_x"/>
                                          </p:val>
                                        </p:tav>
                                        <p:tav tm="100000">
                                          <p:val>
                                            <p:strVal val="#ppt_x"/>
                                          </p:val>
                                        </p:tav>
                                      </p:tavLst>
                                    </p:anim>
                                    <p:anim calcmode="lin" valueType="num">
                                      <p:cBhvr>
                                        <p:cTn id="12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P spid="16" grpId="0"/>
      <p:bldP spid="17" grpId="0"/>
      <p:bldP spid="19" grpId="0" animBg="1"/>
      <p:bldP spid="20" grpId="0" animBg="1"/>
      <p:bldP spid="21" grpId="0" animBg="1"/>
      <p:bldP spid="22" grpId="0" animBg="1"/>
      <p:bldP spid="23" grpId="0" animBg="1"/>
      <p:bldP spid="24" grpId="0" animBg="1"/>
      <p:bldP spid="25" grpId="0" animBg="1"/>
      <p:bldP spid="27" grpId="0"/>
      <p:bldP spid="28" grpId="0"/>
      <p:bldP spid="37" grpId="0" animBg="1"/>
      <p:bldP spid="38" grpId="0" animBg="1"/>
      <p:bldP spid="39" grpId="0" animBg="1"/>
      <p:bldP spid="40" grpId="0" animBg="1"/>
      <p:bldP spid="41" grpId="0" animBg="1"/>
      <p:bldP spid="42" grpId="0" animBg="1"/>
      <p:bldP spid="43" grpId="0" animBg="1"/>
      <p:bldP spid="4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Wer hat an der Uhr gedreht?</a:t>
            </a:r>
            <a:endParaRPr lang="de-DE" dirty="0"/>
          </a:p>
        </p:txBody>
      </p:sp>
      <p:sp>
        <p:nvSpPr>
          <p:cNvPr id="6" name="Inhaltsplatzhalter 5"/>
          <p:cNvSpPr>
            <a:spLocks noGrp="1"/>
          </p:cNvSpPr>
          <p:nvPr>
            <p:ph idx="1"/>
          </p:nvPr>
        </p:nvSpPr>
        <p:spPr/>
        <p:txBody>
          <a:bodyPr/>
          <a:lstStyle/>
          <a:p>
            <a:r>
              <a:rPr lang="de-DE" dirty="0"/>
              <a:t>Die Probanden sollten ihre Persönliche Work-Life-Balance aufstellen, indem sie an einem normalen Wochentag angeben wie sie die 24 Stunden nutzen, wann gehen sie zur Arbeit/Schule und für was nutzen sie die Freizeit, bzw. wie viel Freizeit haben  sie.</a:t>
            </a:r>
          </a:p>
        </p:txBody>
      </p:sp>
      <p:pic>
        <p:nvPicPr>
          <p:cNvPr id="2050" name="Picture 2"/>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807" r="552"/>
          <a:stretch/>
        </p:blipFill>
        <p:spPr bwMode="auto">
          <a:xfrm>
            <a:off x="2123728" y="2435875"/>
            <a:ext cx="4088308" cy="4328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57862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1000"/>
                                        <p:tgtEl>
                                          <p:spTgt spid="2050"/>
                                        </p:tgtEl>
                                      </p:cBhvr>
                                    </p:animEffect>
                                    <p:anim calcmode="lin" valueType="num">
                                      <p:cBhvr>
                                        <p:cTn id="20" dur="1000" fill="hold"/>
                                        <p:tgtEl>
                                          <p:spTgt spid="2050"/>
                                        </p:tgtEl>
                                        <p:attrNameLst>
                                          <p:attrName>ppt_x</p:attrName>
                                        </p:attrNameLst>
                                      </p:cBhvr>
                                      <p:tavLst>
                                        <p:tav tm="0">
                                          <p:val>
                                            <p:strVal val="#ppt_x"/>
                                          </p:val>
                                        </p:tav>
                                        <p:tav tm="100000">
                                          <p:val>
                                            <p:strVal val="#ppt_x"/>
                                          </p:val>
                                        </p:tav>
                                      </p:tavLst>
                                    </p:anim>
                                    <p:anim calcmode="lin" valueType="num">
                                      <p:cBhvr>
                                        <p:cTn id="21"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ihandform 27"/>
          <p:cNvSpPr/>
          <p:nvPr/>
        </p:nvSpPr>
        <p:spPr>
          <a:xfrm>
            <a:off x="5548393" y="1947620"/>
            <a:ext cx="1994115" cy="1766807"/>
          </a:xfrm>
          <a:custGeom>
            <a:avLst/>
            <a:gdLst>
              <a:gd name="connsiteX0" fmla="*/ 687092 w 1994115"/>
              <a:gd name="connsiteY0" fmla="*/ 1766807 h 1766807"/>
              <a:gd name="connsiteX1" fmla="*/ 0 w 1994115"/>
              <a:gd name="connsiteY1" fmla="*/ 139485 h 1766807"/>
              <a:gd name="connsiteX2" fmla="*/ 20665 w 1994115"/>
              <a:gd name="connsiteY2" fmla="*/ 160149 h 1766807"/>
              <a:gd name="connsiteX3" fmla="*/ 77492 w 1994115"/>
              <a:gd name="connsiteY3" fmla="*/ 123987 h 1766807"/>
              <a:gd name="connsiteX4" fmla="*/ 92990 w 1994115"/>
              <a:gd name="connsiteY4" fmla="*/ 113655 h 1766807"/>
              <a:gd name="connsiteX5" fmla="*/ 118821 w 1994115"/>
              <a:gd name="connsiteY5" fmla="*/ 108488 h 1766807"/>
              <a:gd name="connsiteX6" fmla="*/ 170482 w 1994115"/>
              <a:gd name="connsiteY6" fmla="*/ 92990 h 1766807"/>
              <a:gd name="connsiteX7" fmla="*/ 211810 w 1994115"/>
              <a:gd name="connsiteY7" fmla="*/ 72326 h 1766807"/>
              <a:gd name="connsiteX8" fmla="*/ 247973 w 1994115"/>
              <a:gd name="connsiteY8" fmla="*/ 61994 h 1766807"/>
              <a:gd name="connsiteX9" fmla="*/ 278970 w 1994115"/>
              <a:gd name="connsiteY9" fmla="*/ 51661 h 1766807"/>
              <a:gd name="connsiteX10" fmla="*/ 309966 w 1994115"/>
              <a:gd name="connsiteY10" fmla="*/ 46495 h 1766807"/>
              <a:gd name="connsiteX11" fmla="*/ 346129 w 1994115"/>
              <a:gd name="connsiteY11" fmla="*/ 36163 h 1766807"/>
              <a:gd name="connsiteX12" fmla="*/ 392624 w 1994115"/>
              <a:gd name="connsiteY12" fmla="*/ 25831 h 1766807"/>
              <a:gd name="connsiteX13" fmla="*/ 433953 w 1994115"/>
              <a:gd name="connsiteY13" fmla="*/ 15499 h 1766807"/>
              <a:gd name="connsiteX14" fmla="*/ 485614 w 1994115"/>
              <a:gd name="connsiteY14" fmla="*/ 10333 h 1766807"/>
              <a:gd name="connsiteX15" fmla="*/ 552773 w 1994115"/>
              <a:gd name="connsiteY15" fmla="*/ 0 h 1766807"/>
              <a:gd name="connsiteX16" fmla="*/ 950563 w 1994115"/>
              <a:gd name="connsiteY16" fmla="*/ 5166 h 1766807"/>
              <a:gd name="connsiteX17" fmla="*/ 1028054 w 1994115"/>
              <a:gd name="connsiteY17" fmla="*/ 15499 h 1766807"/>
              <a:gd name="connsiteX18" fmla="*/ 1043553 w 1994115"/>
              <a:gd name="connsiteY18" fmla="*/ 20665 h 1766807"/>
              <a:gd name="connsiteX19" fmla="*/ 1084882 w 1994115"/>
              <a:gd name="connsiteY19" fmla="*/ 30997 h 1766807"/>
              <a:gd name="connsiteX20" fmla="*/ 1110712 w 1994115"/>
              <a:gd name="connsiteY20" fmla="*/ 36163 h 1766807"/>
              <a:gd name="connsiteX21" fmla="*/ 1131376 w 1994115"/>
              <a:gd name="connsiteY21" fmla="*/ 41329 h 1766807"/>
              <a:gd name="connsiteX22" fmla="*/ 1167539 w 1994115"/>
              <a:gd name="connsiteY22" fmla="*/ 46495 h 1766807"/>
              <a:gd name="connsiteX23" fmla="*/ 1188204 w 1994115"/>
              <a:gd name="connsiteY23" fmla="*/ 51661 h 1766807"/>
              <a:gd name="connsiteX24" fmla="*/ 1234699 w 1994115"/>
              <a:gd name="connsiteY24" fmla="*/ 56827 h 1766807"/>
              <a:gd name="connsiteX25" fmla="*/ 1307024 w 1994115"/>
              <a:gd name="connsiteY25" fmla="*/ 77492 h 1766807"/>
              <a:gd name="connsiteX26" fmla="*/ 1327688 w 1994115"/>
              <a:gd name="connsiteY26" fmla="*/ 82658 h 1766807"/>
              <a:gd name="connsiteX27" fmla="*/ 1353519 w 1994115"/>
              <a:gd name="connsiteY27" fmla="*/ 98156 h 1766807"/>
              <a:gd name="connsiteX28" fmla="*/ 1369017 w 1994115"/>
              <a:gd name="connsiteY28" fmla="*/ 108488 h 1766807"/>
              <a:gd name="connsiteX29" fmla="*/ 1400014 w 1994115"/>
              <a:gd name="connsiteY29" fmla="*/ 118821 h 1766807"/>
              <a:gd name="connsiteX30" fmla="*/ 1415512 w 1994115"/>
              <a:gd name="connsiteY30" fmla="*/ 129153 h 1766807"/>
              <a:gd name="connsiteX31" fmla="*/ 1446509 w 1994115"/>
              <a:gd name="connsiteY31" fmla="*/ 139485 h 1766807"/>
              <a:gd name="connsiteX32" fmla="*/ 1477505 w 1994115"/>
              <a:gd name="connsiteY32" fmla="*/ 149817 h 1766807"/>
              <a:gd name="connsiteX33" fmla="*/ 1493004 w 1994115"/>
              <a:gd name="connsiteY33" fmla="*/ 154983 h 1766807"/>
              <a:gd name="connsiteX34" fmla="*/ 1508502 w 1994115"/>
              <a:gd name="connsiteY34" fmla="*/ 160149 h 1766807"/>
              <a:gd name="connsiteX35" fmla="*/ 1534332 w 1994115"/>
              <a:gd name="connsiteY35" fmla="*/ 175648 h 1766807"/>
              <a:gd name="connsiteX36" fmla="*/ 1560163 w 1994115"/>
              <a:gd name="connsiteY36" fmla="*/ 196312 h 1766807"/>
              <a:gd name="connsiteX37" fmla="*/ 1611824 w 1994115"/>
              <a:gd name="connsiteY37" fmla="*/ 211811 h 1766807"/>
              <a:gd name="connsiteX38" fmla="*/ 1642821 w 1994115"/>
              <a:gd name="connsiteY38" fmla="*/ 232475 h 1766807"/>
              <a:gd name="connsiteX39" fmla="*/ 1689315 w 1994115"/>
              <a:gd name="connsiteY39" fmla="*/ 258305 h 1766807"/>
              <a:gd name="connsiteX40" fmla="*/ 1715146 w 1994115"/>
              <a:gd name="connsiteY40" fmla="*/ 278970 h 1766807"/>
              <a:gd name="connsiteX41" fmla="*/ 1756475 w 1994115"/>
              <a:gd name="connsiteY41" fmla="*/ 320299 h 1766807"/>
              <a:gd name="connsiteX42" fmla="*/ 1787471 w 1994115"/>
              <a:gd name="connsiteY42" fmla="*/ 351295 h 1766807"/>
              <a:gd name="connsiteX43" fmla="*/ 1797804 w 1994115"/>
              <a:gd name="connsiteY43" fmla="*/ 361627 h 1766807"/>
              <a:gd name="connsiteX44" fmla="*/ 1828800 w 1994115"/>
              <a:gd name="connsiteY44" fmla="*/ 382292 h 1766807"/>
              <a:gd name="connsiteX45" fmla="*/ 1875295 w 1994115"/>
              <a:gd name="connsiteY45" fmla="*/ 418455 h 1766807"/>
              <a:gd name="connsiteX46" fmla="*/ 1901126 w 1994115"/>
              <a:gd name="connsiteY46" fmla="*/ 439119 h 1766807"/>
              <a:gd name="connsiteX47" fmla="*/ 1916624 w 1994115"/>
              <a:gd name="connsiteY47" fmla="*/ 449451 h 1766807"/>
              <a:gd name="connsiteX48" fmla="*/ 1947621 w 1994115"/>
              <a:gd name="connsiteY48" fmla="*/ 459783 h 1766807"/>
              <a:gd name="connsiteX49" fmla="*/ 1963119 w 1994115"/>
              <a:gd name="connsiteY49" fmla="*/ 464949 h 1766807"/>
              <a:gd name="connsiteX50" fmla="*/ 1973451 w 1994115"/>
              <a:gd name="connsiteY50" fmla="*/ 475282 h 1766807"/>
              <a:gd name="connsiteX51" fmla="*/ 1988949 w 1994115"/>
              <a:gd name="connsiteY51" fmla="*/ 480448 h 1766807"/>
              <a:gd name="connsiteX52" fmla="*/ 1994115 w 1994115"/>
              <a:gd name="connsiteY52" fmla="*/ 495946 h 1766807"/>
              <a:gd name="connsiteX53" fmla="*/ 1978617 w 1994115"/>
              <a:gd name="connsiteY53" fmla="*/ 516611 h 1766807"/>
              <a:gd name="connsiteX54" fmla="*/ 687092 w 1994115"/>
              <a:gd name="connsiteY54" fmla="*/ 1766807 h 1766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994115" h="1766807">
                <a:moveTo>
                  <a:pt x="687092" y="1766807"/>
                </a:moveTo>
                <a:lnTo>
                  <a:pt x="0" y="139485"/>
                </a:lnTo>
                <a:lnTo>
                  <a:pt x="20665" y="160149"/>
                </a:lnTo>
                <a:cubicBezTo>
                  <a:pt x="95819" y="95731"/>
                  <a:pt x="26397" y="145884"/>
                  <a:pt x="77492" y="123987"/>
                </a:cubicBezTo>
                <a:cubicBezTo>
                  <a:pt x="83199" y="121541"/>
                  <a:pt x="87177" y="115835"/>
                  <a:pt x="92990" y="113655"/>
                </a:cubicBezTo>
                <a:cubicBezTo>
                  <a:pt x="101212" y="110572"/>
                  <a:pt x="110249" y="110393"/>
                  <a:pt x="118821" y="108488"/>
                </a:cubicBezTo>
                <a:cubicBezTo>
                  <a:pt x="132169" y="105522"/>
                  <a:pt x="160180" y="98141"/>
                  <a:pt x="170482" y="92990"/>
                </a:cubicBezTo>
                <a:cubicBezTo>
                  <a:pt x="184258" y="86102"/>
                  <a:pt x="197198" y="77196"/>
                  <a:pt x="211810" y="72326"/>
                </a:cubicBezTo>
                <a:cubicBezTo>
                  <a:pt x="263937" y="54952"/>
                  <a:pt x="183054" y="81471"/>
                  <a:pt x="247973" y="61994"/>
                </a:cubicBezTo>
                <a:cubicBezTo>
                  <a:pt x="258405" y="58864"/>
                  <a:pt x="268227" y="53452"/>
                  <a:pt x="278970" y="51661"/>
                </a:cubicBezTo>
                <a:cubicBezTo>
                  <a:pt x="289302" y="49939"/>
                  <a:pt x="299695" y="48549"/>
                  <a:pt x="309966" y="46495"/>
                </a:cubicBezTo>
                <a:cubicBezTo>
                  <a:pt x="358293" y="36830"/>
                  <a:pt x="306732" y="46012"/>
                  <a:pt x="346129" y="36163"/>
                </a:cubicBezTo>
                <a:cubicBezTo>
                  <a:pt x="388741" y="25510"/>
                  <a:pt x="355502" y="36437"/>
                  <a:pt x="392624" y="25831"/>
                </a:cubicBezTo>
                <a:cubicBezTo>
                  <a:pt x="415442" y="19312"/>
                  <a:pt x="404411" y="19438"/>
                  <a:pt x="433953" y="15499"/>
                </a:cubicBezTo>
                <a:cubicBezTo>
                  <a:pt x="451107" y="13212"/>
                  <a:pt x="468426" y="12355"/>
                  <a:pt x="485614" y="10333"/>
                </a:cubicBezTo>
                <a:cubicBezTo>
                  <a:pt x="508191" y="7677"/>
                  <a:pt x="530372" y="3733"/>
                  <a:pt x="552773" y="0"/>
                </a:cubicBezTo>
                <a:lnTo>
                  <a:pt x="950563" y="5166"/>
                </a:lnTo>
                <a:cubicBezTo>
                  <a:pt x="963058" y="5457"/>
                  <a:pt x="1011507" y="11822"/>
                  <a:pt x="1028054" y="15499"/>
                </a:cubicBezTo>
                <a:cubicBezTo>
                  <a:pt x="1033370" y="16680"/>
                  <a:pt x="1038299" y="19232"/>
                  <a:pt x="1043553" y="20665"/>
                </a:cubicBezTo>
                <a:cubicBezTo>
                  <a:pt x="1057253" y="24401"/>
                  <a:pt x="1070957" y="28212"/>
                  <a:pt x="1084882" y="30997"/>
                </a:cubicBezTo>
                <a:cubicBezTo>
                  <a:pt x="1093492" y="32719"/>
                  <a:pt x="1102141" y="34258"/>
                  <a:pt x="1110712" y="36163"/>
                </a:cubicBezTo>
                <a:cubicBezTo>
                  <a:pt x="1117643" y="37703"/>
                  <a:pt x="1124391" y="40059"/>
                  <a:pt x="1131376" y="41329"/>
                </a:cubicBezTo>
                <a:cubicBezTo>
                  <a:pt x="1143356" y="43507"/>
                  <a:pt x="1155559" y="44317"/>
                  <a:pt x="1167539" y="46495"/>
                </a:cubicBezTo>
                <a:cubicBezTo>
                  <a:pt x="1174525" y="47765"/>
                  <a:pt x="1181186" y="50581"/>
                  <a:pt x="1188204" y="51661"/>
                </a:cubicBezTo>
                <a:cubicBezTo>
                  <a:pt x="1203616" y="54032"/>
                  <a:pt x="1219201" y="55105"/>
                  <a:pt x="1234699" y="56827"/>
                </a:cubicBezTo>
                <a:cubicBezTo>
                  <a:pt x="1279167" y="71651"/>
                  <a:pt x="1255128" y="64518"/>
                  <a:pt x="1307024" y="77492"/>
                </a:cubicBezTo>
                <a:lnTo>
                  <a:pt x="1327688" y="82658"/>
                </a:lnTo>
                <a:cubicBezTo>
                  <a:pt x="1347871" y="102839"/>
                  <a:pt x="1326693" y="84743"/>
                  <a:pt x="1353519" y="98156"/>
                </a:cubicBezTo>
                <a:cubicBezTo>
                  <a:pt x="1359072" y="100933"/>
                  <a:pt x="1363343" y="105966"/>
                  <a:pt x="1369017" y="108488"/>
                </a:cubicBezTo>
                <a:cubicBezTo>
                  <a:pt x="1378970" y="112911"/>
                  <a:pt x="1400014" y="118821"/>
                  <a:pt x="1400014" y="118821"/>
                </a:cubicBezTo>
                <a:cubicBezTo>
                  <a:pt x="1405180" y="122265"/>
                  <a:pt x="1409838" y="126631"/>
                  <a:pt x="1415512" y="129153"/>
                </a:cubicBezTo>
                <a:cubicBezTo>
                  <a:pt x="1425465" y="133576"/>
                  <a:pt x="1436177" y="136041"/>
                  <a:pt x="1446509" y="139485"/>
                </a:cubicBezTo>
                <a:lnTo>
                  <a:pt x="1477505" y="149817"/>
                </a:lnTo>
                <a:lnTo>
                  <a:pt x="1493004" y="154983"/>
                </a:lnTo>
                <a:lnTo>
                  <a:pt x="1508502" y="160149"/>
                </a:lnTo>
                <a:cubicBezTo>
                  <a:pt x="1534677" y="186326"/>
                  <a:pt x="1500806" y="155533"/>
                  <a:pt x="1534332" y="175648"/>
                </a:cubicBezTo>
                <a:cubicBezTo>
                  <a:pt x="1564998" y="194047"/>
                  <a:pt x="1520290" y="178591"/>
                  <a:pt x="1560163" y="196312"/>
                </a:cubicBezTo>
                <a:cubicBezTo>
                  <a:pt x="1576328" y="203496"/>
                  <a:pt x="1594655" y="207518"/>
                  <a:pt x="1611824" y="211811"/>
                </a:cubicBezTo>
                <a:cubicBezTo>
                  <a:pt x="1646219" y="246206"/>
                  <a:pt x="1609176" y="213784"/>
                  <a:pt x="1642821" y="232475"/>
                </a:cubicBezTo>
                <a:cubicBezTo>
                  <a:pt x="1696114" y="262082"/>
                  <a:pt x="1654246" y="246615"/>
                  <a:pt x="1689315" y="258305"/>
                </a:cubicBezTo>
                <a:cubicBezTo>
                  <a:pt x="1734707" y="303697"/>
                  <a:pt x="1656503" y="226844"/>
                  <a:pt x="1715146" y="278970"/>
                </a:cubicBezTo>
                <a:cubicBezTo>
                  <a:pt x="1715200" y="279018"/>
                  <a:pt x="1747274" y="311098"/>
                  <a:pt x="1756475" y="320299"/>
                </a:cubicBezTo>
                <a:lnTo>
                  <a:pt x="1787471" y="351295"/>
                </a:lnTo>
                <a:cubicBezTo>
                  <a:pt x="1790915" y="354739"/>
                  <a:pt x="1793751" y="358925"/>
                  <a:pt x="1797804" y="361627"/>
                </a:cubicBezTo>
                <a:cubicBezTo>
                  <a:pt x="1808136" y="368515"/>
                  <a:pt x="1820019" y="373511"/>
                  <a:pt x="1828800" y="382292"/>
                </a:cubicBezTo>
                <a:cubicBezTo>
                  <a:pt x="1863648" y="417139"/>
                  <a:pt x="1845935" y="408667"/>
                  <a:pt x="1875295" y="418455"/>
                </a:cubicBezTo>
                <a:cubicBezTo>
                  <a:pt x="1892712" y="444581"/>
                  <a:pt x="1876172" y="426642"/>
                  <a:pt x="1901126" y="439119"/>
                </a:cubicBezTo>
                <a:cubicBezTo>
                  <a:pt x="1906679" y="441896"/>
                  <a:pt x="1910950" y="446929"/>
                  <a:pt x="1916624" y="449451"/>
                </a:cubicBezTo>
                <a:cubicBezTo>
                  <a:pt x="1926577" y="453874"/>
                  <a:pt x="1937289" y="456339"/>
                  <a:pt x="1947621" y="459783"/>
                </a:cubicBezTo>
                <a:lnTo>
                  <a:pt x="1963119" y="464949"/>
                </a:lnTo>
                <a:cubicBezTo>
                  <a:pt x="1966563" y="468393"/>
                  <a:pt x="1969274" y="472776"/>
                  <a:pt x="1973451" y="475282"/>
                </a:cubicBezTo>
                <a:cubicBezTo>
                  <a:pt x="1978120" y="478084"/>
                  <a:pt x="1985098" y="476597"/>
                  <a:pt x="1988949" y="480448"/>
                </a:cubicBezTo>
                <a:cubicBezTo>
                  <a:pt x="1992800" y="484299"/>
                  <a:pt x="1992393" y="490780"/>
                  <a:pt x="1994115" y="495946"/>
                </a:cubicBezTo>
                <a:cubicBezTo>
                  <a:pt x="1988114" y="519952"/>
                  <a:pt x="1996049" y="516611"/>
                  <a:pt x="1978617" y="516611"/>
                </a:cubicBezTo>
                <a:lnTo>
                  <a:pt x="687092" y="1766807"/>
                </a:lnTo>
                <a:close/>
              </a:path>
            </a:pathLst>
          </a:custGeom>
          <a:pattFill prst="wd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Freihandform 26"/>
          <p:cNvSpPr/>
          <p:nvPr/>
        </p:nvSpPr>
        <p:spPr>
          <a:xfrm>
            <a:off x="4479985" y="2007079"/>
            <a:ext cx="1742536" cy="2892725"/>
          </a:xfrm>
          <a:custGeom>
            <a:avLst/>
            <a:gdLst>
              <a:gd name="connsiteX0" fmla="*/ 1742536 w 1742536"/>
              <a:gd name="connsiteY0" fmla="*/ 1696529 h 2892725"/>
              <a:gd name="connsiteX1" fmla="*/ 557841 w 1742536"/>
              <a:gd name="connsiteY1" fmla="*/ 2892725 h 2892725"/>
              <a:gd name="connsiteX2" fmla="*/ 557841 w 1742536"/>
              <a:gd name="connsiteY2" fmla="*/ 2892725 h 2892725"/>
              <a:gd name="connsiteX3" fmla="*/ 500332 w 1742536"/>
              <a:gd name="connsiteY3" fmla="*/ 2846717 h 2892725"/>
              <a:gd name="connsiteX4" fmla="*/ 471577 w 1742536"/>
              <a:gd name="connsiteY4" fmla="*/ 2812212 h 2892725"/>
              <a:gd name="connsiteX5" fmla="*/ 437072 w 1742536"/>
              <a:gd name="connsiteY5" fmla="*/ 2789208 h 2892725"/>
              <a:gd name="connsiteX6" fmla="*/ 402566 w 1742536"/>
              <a:gd name="connsiteY6" fmla="*/ 2777706 h 2892725"/>
              <a:gd name="connsiteX7" fmla="*/ 391064 w 1742536"/>
              <a:gd name="connsiteY7" fmla="*/ 2760453 h 2892725"/>
              <a:gd name="connsiteX8" fmla="*/ 356558 w 1742536"/>
              <a:gd name="connsiteY8" fmla="*/ 2731698 h 2892725"/>
              <a:gd name="connsiteX9" fmla="*/ 333555 w 1742536"/>
              <a:gd name="connsiteY9" fmla="*/ 2697193 h 2892725"/>
              <a:gd name="connsiteX10" fmla="*/ 327804 w 1742536"/>
              <a:gd name="connsiteY10" fmla="*/ 2679940 h 2892725"/>
              <a:gd name="connsiteX11" fmla="*/ 304800 w 1742536"/>
              <a:gd name="connsiteY11" fmla="*/ 2645434 h 2892725"/>
              <a:gd name="connsiteX12" fmla="*/ 287547 w 1742536"/>
              <a:gd name="connsiteY12" fmla="*/ 2610929 h 2892725"/>
              <a:gd name="connsiteX13" fmla="*/ 276045 w 1742536"/>
              <a:gd name="connsiteY13" fmla="*/ 2576423 h 2892725"/>
              <a:gd name="connsiteX14" fmla="*/ 253041 w 1742536"/>
              <a:gd name="connsiteY14" fmla="*/ 2541917 h 2892725"/>
              <a:gd name="connsiteX15" fmla="*/ 247290 w 1742536"/>
              <a:gd name="connsiteY15" fmla="*/ 2524664 h 2892725"/>
              <a:gd name="connsiteX16" fmla="*/ 224287 w 1742536"/>
              <a:gd name="connsiteY16" fmla="*/ 2490159 h 2892725"/>
              <a:gd name="connsiteX17" fmla="*/ 201283 w 1742536"/>
              <a:gd name="connsiteY17" fmla="*/ 2455653 h 2892725"/>
              <a:gd name="connsiteX18" fmla="*/ 189781 w 1742536"/>
              <a:gd name="connsiteY18" fmla="*/ 2438400 h 2892725"/>
              <a:gd name="connsiteX19" fmla="*/ 178279 w 1742536"/>
              <a:gd name="connsiteY19" fmla="*/ 2421147 h 2892725"/>
              <a:gd name="connsiteX20" fmla="*/ 172528 w 1742536"/>
              <a:gd name="connsiteY20" fmla="*/ 2403895 h 2892725"/>
              <a:gd name="connsiteX21" fmla="*/ 155275 w 1742536"/>
              <a:gd name="connsiteY21" fmla="*/ 2386642 h 2892725"/>
              <a:gd name="connsiteX22" fmla="*/ 149524 w 1742536"/>
              <a:gd name="connsiteY22" fmla="*/ 2369389 h 2892725"/>
              <a:gd name="connsiteX23" fmla="*/ 138023 w 1742536"/>
              <a:gd name="connsiteY23" fmla="*/ 2352136 h 2892725"/>
              <a:gd name="connsiteX24" fmla="*/ 115019 w 1742536"/>
              <a:gd name="connsiteY24" fmla="*/ 2300378 h 2892725"/>
              <a:gd name="connsiteX25" fmla="*/ 109268 w 1742536"/>
              <a:gd name="connsiteY25" fmla="*/ 2283125 h 2892725"/>
              <a:gd name="connsiteX26" fmla="*/ 97766 w 1742536"/>
              <a:gd name="connsiteY26" fmla="*/ 2225615 h 2892725"/>
              <a:gd name="connsiteX27" fmla="*/ 86264 w 1742536"/>
              <a:gd name="connsiteY27" fmla="*/ 2162355 h 2892725"/>
              <a:gd name="connsiteX28" fmla="*/ 74762 w 1742536"/>
              <a:gd name="connsiteY28" fmla="*/ 2127849 h 2892725"/>
              <a:gd name="connsiteX29" fmla="*/ 63260 w 1742536"/>
              <a:gd name="connsiteY29" fmla="*/ 2081842 h 2892725"/>
              <a:gd name="connsiteX30" fmla="*/ 51758 w 1742536"/>
              <a:gd name="connsiteY30" fmla="*/ 2064589 h 2892725"/>
              <a:gd name="connsiteX31" fmla="*/ 46007 w 1742536"/>
              <a:gd name="connsiteY31" fmla="*/ 2047336 h 2892725"/>
              <a:gd name="connsiteX32" fmla="*/ 34506 w 1742536"/>
              <a:gd name="connsiteY32" fmla="*/ 2001329 h 2892725"/>
              <a:gd name="connsiteX33" fmla="*/ 28755 w 1742536"/>
              <a:gd name="connsiteY33" fmla="*/ 1978325 h 2892725"/>
              <a:gd name="connsiteX34" fmla="*/ 23004 w 1742536"/>
              <a:gd name="connsiteY34" fmla="*/ 1880559 h 2892725"/>
              <a:gd name="connsiteX35" fmla="*/ 17253 w 1742536"/>
              <a:gd name="connsiteY35" fmla="*/ 1863306 h 2892725"/>
              <a:gd name="connsiteX36" fmla="*/ 11502 w 1742536"/>
              <a:gd name="connsiteY36" fmla="*/ 1823049 h 2892725"/>
              <a:gd name="connsiteX37" fmla="*/ 0 w 1742536"/>
              <a:gd name="connsiteY37" fmla="*/ 1742536 h 2892725"/>
              <a:gd name="connsiteX38" fmla="*/ 5751 w 1742536"/>
              <a:gd name="connsiteY38" fmla="*/ 1564257 h 2892725"/>
              <a:gd name="connsiteX39" fmla="*/ 17253 w 1742536"/>
              <a:gd name="connsiteY39" fmla="*/ 1437736 h 2892725"/>
              <a:gd name="connsiteX40" fmla="*/ 23004 w 1742536"/>
              <a:gd name="connsiteY40" fmla="*/ 1397479 h 2892725"/>
              <a:gd name="connsiteX41" fmla="*/ 28755 w 1742536"/>
              <a:gd name="connsiteY41" fmla="*/ 1362974 h 2892725"/>
              <a:gd name="connsiteX42" fmla="*/ 46007 w 1742536"/>
              <a:gd name="connsiteY42" fmla="*/ 1213449 h 2892725"/>
              <a:gd name="connsiteX43" fmla="*/ 63260 w 1742536"/>
              <a:gd name="connsiteY43" fmla="*/ 1161691 h 2892725"/>
              <a:gd name="connsiteX44" fmla="*/ 69011 w 1742536"/>
              <a:gd name="connsiteY44" fmla="*/ 1144438 h 2892725"/>
              <a:gd name="connsiteX45" fmla="*/ 92015 w 1742536"/>
              <a:gd name="connsiteY45" fmla="*/ 1109932 h 2892725"/>
              <a:gd name="connsiteX46" fmla="*/ 103517 w 1742536"/>
              <a:gd name="connsiteY46" fmla="*/ 1052423 h 2892725"/>
              <a:gd name="connsiteX47" fmla="*/ 120770 w 1742536"/>
              <a:gd name="connsiteY47" fmla="*/ 1035170 h 2892725"/>
              <a:gd name="connsiteX48" fmla="*/ 132272 w 1742536"/>
              <a:gd name="connsiteY48" fmla="*/ 1017917 h 2892725"/>
              <a:gd name="connsiteX49" fmla="*/ 149524 w 1742536"/>
              <a:gd name="connsiteY49" fmla="*/ 977661 h 2892725"/>
              <a:gd name="connsiteX50" fmla="*/ 155275 w 1742536"/>
              <a:gd name="connsiteY50" fmla="*/ 954657 h 2892725"/>
              <a:gd name="connsiteX51" fmla="*/ 166777 w 1742536"/>
              <a:gd name="connsiteY51" fmla="*/ 920151 h 2892725"/>
              <a:gd name="connsiteX52" fmla="*/ 172528 w 1742536"/>
              <a:gd name="connsiteY52" fmla="*/ 902898 h 2892725"/>
              <a:gd name="connsiteX53" fmla="*/ 189781 w 1742536"/>
              <a:gd name="connsiteY53" fmla="*/ 879895 h 2892725"/>
              <a:gd name="connsiteX54" fmla="*/ 195532 w 1742536"/>
              <a:gd name="connsiteY54" fmla="*/ 856891 h 2892725"/>
              <a:gd name="connsiteX55" fmla="*/ 207034 w 1742536"/>
              <a:gd name="connsiteY55" fmla="*/ 828136 h 2892725"/>
              <a:gd name="connsiteX56" fmla="*/ 224287 w 1742536"/>
              <a:gd name="connsiteY56" fmla="*/ 759125 h 2892725"/>
              <a:gd name="connsiteX57" fmla="*/ 241540 w 1742536"/>
              <a:gd name="connsiteY57" fmla="*/ 747623 h 2892725"/>
              <a:gd name="connsiteX58" fmla="*/ 270294 w 1742536"/>
              <a:gd name="connsiteY58" fmla="*/ 701615 h 2892725"/>
              <a:gd name="connsiteX59" fmla="*/ 281796 w 1742536"/>
              <a:gd name="connsiteY59" fmla="*/ 672861 h 2892725"/>
              <a:gd name="connsiteX60" fmla="*/ 287547 w 1742536"/>
              <a:gd name="connsiteY60" fmla="*/ 655608 h 2892725"/>
              <a:gd name="connsiteX61" fmla="*/ 299049 w 1742536"/>
              <a:gd name="connsiteY61" fmla="*/ 638355 h 2892725"/>
              <a:gd name="connsiteX62" fmla="*/ 322053 w 1742536"/>
              <a:gd name="connsiteY62" fmla="*/ 586596 h 2892725"/>
              <a:gd name="connsiteX63" fmla="*/ 339306 w 1742536"/>
              <a:gd name="connsiteY63" fmla="*/ 580846 h 2892725"/>
              <a:gd name="connsiteX64" fmla="*/ 402566 w 1742536"/>
              <a:gd name="connsiteY64" fmla="*/ 569344 h 2892725"/>
              <a:gd name="connsiteX65" fmla="*/ 431321 w 1742536"/>
              <a:gd name="connsiteY65" fmla="*/ 540589 h 2892725"/>
              <a:gd name="connsiteX66" fmla="*/ 437072 w 1742536"/>
              <a:gd name="connsiteY66" fmla="*/ 517585 h 2892725"/>
              <a:gd name="connsiteX67" fmla="*/ 460075 w 1742536"/>
              <a:gd name="connsiteY67" fmla="*/ 483079 h 2892725"/>
              <a:gd name="connsiteX68" fmla="*/ 483079 w 1742536"/>
              <a:gd name="connsiteY68" fmla="*/ 431321 h 2892725"/>
              <a:gd name="connsiteX69" fmla="*/ 500332 w 1742536"/>
              <a:gd name="connsiteY69" fmla="*/ 419819 h 2892725"/>
              <a:gd name="connsiteX70" fmla="*/ 517585 w 1742536"/>
              <a:gd name="connsiteY70" fmla="*/ 414068 h 2892725"/>
              <a:gd name="connsiteX71" fmla="*/ 534838 w 1742536"/>
              <a:gd name="connsiteY71" fmla="*/ 396815 h 2892725"/>
              <a:gd name="connsiteX72" fmla="*/ 552090 w 1742536"/>
              <a:gd name="connsiteY72" fmla="*/ 391064 h 2892725"/>
              <a:gd name="connsiteX73" fmla="*/ 569343 w 1742536"/>
              <a:gd name="connsiteY73" fmla="*/ 379563 h 2892725"/>
              <a:gd name="connsiteX74" fmla="*/ 609600 w 1742536"/>
              <a:gd name="connsiteY74" fmla="*/ 333555 h 2892725"/>
              <a:gd name="connsiteX75" fmla="*/ 621102 w 1742536"/>
              <a:gd name="connsiteY75" fmla="*/ 316302 h 2892725"/>
              <a:gd name="connsiteX76" fmla="*/ 690113 w 1742536"/>
              <a:gd name="connsiteY76" fmla="*/ 281796 h 2892725"/>
              <a:gd name="connsiteX77" fmla="*/ 730370 w 1742536"/>
              <a:gd name="connsiteY77" fmla="*/ 258793 h 2892725"/>
              <a:gd name="connsiteX78" fmla="*/ 753373 w 1742536"/>
              <a:gd name="connsiteY78" fmla="*/ 247291 h 2892725"/>
              <a:gd name="connsiteX79" fmla="*/ 810883 w 1742536"/>
              <a:gd name="connsiteY79" fmla="*/ 207034 h 2892725"/>
              <a:gd name="connsiteX80" fmla="*/ 868392 w 1742536"/>
              <a:gd name="connsiteY80" fmla="*/ 189781 h 2892725"/>
              <a:gd name="connsiteX81" fmla="*/ 891396 w 1742536"/>
              <a:gd name="connsiteY81" fmla="*/ 172529 h 2892725"/>
              <a:gd name="connsiteX82" fmla="*/ 908649 w 1742536"/>
              <a:gd name="connsiteY82" fmla="*/ 155276 h 2892725"/>
              <a:gd name="connsiteX83" fmla="*/ 931653 w 1742536"/>
              <a:gd name="connsiteY83" fmla="*/ 143774 h 2892725"/>
              <a:gd name="connsiteX84" fmla="*/ 948906 w 1742536"/>
              <a:gd name="connsiteY84" fmla="*/ 132272 h 2892725"/>
              <a:gd name="connsiteX85" fmla="*/ 971909 w 1742536"/>
              <a:gd name="connsiteY85" fmla="*/ 115019 h 2892725"/>
              <a:gd name="connsiteX86" fmla="*/ 989162 w 1742536"/>
              <a:gd name="connsiteY86" fmla="*/ 109268 h 2892725"/>
              <a:gd name="connsiteX87" fmla="*/ 1058173 w 1742536"/>
              <a:gd name="connsiteY87" fmla="*/ 97766 h 2892725"/>
              <a:gd name="connsiteX88" fmla="*/ 1081177 w 1742536"/>
              <a:gd name="connsiteY88" fmla="*/ 92015 h 2892725"/>
              <a:gd name="connsiteX89" fmla="*/ 1104181 w 1742536"/>
              <a:gd name="connsiteY89" fmla="*/ 74763 h 2892725"/>
              <a:gd name="connsiteX90" fmla="*/ 1121434 w 1742536"/>
              <a:gd name="connsiteY90" fmla="*/ 57510 h 2892725"/>
              <a:gd name="connsiteX91" fmla="*/ 1155940 w 1742536"/>
              <a:gd name="connsiteY91" fmla="*/ 34506 h 2892725"/>
              <a:gd name="connsiteX92" fmla="*/ 1190445 w 1742536"/>
              <a:gd name="connsiteY92" fmla="*/ 11502 h 2892725"/>
              <a:gd name="connsiteX93" fmla="*/ 1207698 w 1742536"/>
              <a:gd name="connsiteY93" fmla="*/ 5751 h 2892725"/>
              <a:gd name="connsiteX94" fmla="*/ 1242204 w 1742536"/>
              <a:gd name="connsiteY94" fmla="*/ 0 h 2892725"/>
              <a:gd name="connsiteX95" fmla="*/ 1190445 w 1742536"/>
              <a:gd name="connsiteY95" fmla="*/ 5751 h 2892725"/>
              <a:gd name="connsiteX96" fmla="*/ 1155940 w 1742536"/>
              <a:gd name="connsiteY96" fmla="*/ 17253 h 2892725"/>
              <a:gd name="connsiteX97" fmla="*/ 1138687 w 1742536"/>
              <a:gd name="connsiteY97" fmla="*/ 23004 h 2892725"/>
              <a:gd name="connsiteX98" fmla="*/ 1121434 w 1742536"/>
              <a:gd name="connsiteY98" fmla="*/ 34506 h 2892725"/>
              <a:gd name="connsiteX99" fmla="*/ 1086928 w 1742536"/>
              <a:gd name="connsiteY99" fmla="*/ 46008 h 2892725"/>
              <a:gd name="connsiteX100" fmla="*/ 1058173 w 1742536"/>
              <a:gd name="connsiteY100" fmla="*/ 80513 h 2892725"/>
              <a:gd name="connsiteX101" fmla="*/ 1075426 w 1742536"/>
              <a:gd name="connsiteY101" fmla="*/ 92015 h 2892725"/>
              <a:gd name="connsiteX102" fmla="*/ 1081177 w 1742536"/>
              <a:gd name="connsiteY102" fmla="*/ 103517 h 2892725"/>
              <a:gd name="connsiteX103" fmla="*/ 1742536 w 1742536"/>
              <a:gd name="connsiteY103" fmla="*/ 1696529 h 2892725"/>
              <a:gd name="connsiteX0" fmla="*/ 1742536 w 1742536"/>
              <a:gd name="connsiteY0" fmla="*/ 1696529 h 2892725"/>
              <a:gd name="connsiteX1" fmla="*/ 557841 w 1742536"/>
              <a:gd name="connsiteY1" fmla="*/ 2892725 h 2892725"/>
              <a:gd name="connsiteX2" fmla="*/ 557841 w 1742536"/>
              <a:gd name="connsiteY2" fmla="*/ 2892725 h 2892725"/>
              <a:gd name="connsiteX3" fmla="*/ 500332 w 1742536"/>
              <a:gd name="connsiteY3" fmla="*/ 2846717 h 2892725"/>
              <a:gd name="connsiteX4" fmla="*/ 471577 w 1742536"/>
              <a:gd name="connsiteY4" fmla="*/ 2812212 h 2892725"/>
              <a:gd name="connsiteX5" fmla="*/ 437072 w 1742536"/>
              <a:gd name="connsiteY5" fmla="*/ 2789208 h 2892725"/>
              <a:gd name="connsiteX6" fmla="*/ 402566 w 1742536"/>
              <a:gd name="connsiteY6" fmla="*/ 2777706 h 2892725"/>
              <a:gd name="connsiteX7" fmla="*/ 391064 w 1742536"/>
              <a:gd name="connsiteY7" fmla="*/ 2760453 h 2892725"/>
              <a:gd name="connsiteX8" fmla="*/ 356558 w 1742536"/>
              <a:gd name="connsiteY8" fmla="*/ 2731698 h 2892725"/>
              <a:gd name="connsiteX9" fmla="*/ 333555 w 1742536"/>
              <a:gd name="connsiteY9" fmla="*/ 2697193 h 2892725"/>
              <a:gd name="connsiteX10" fmla="*/ 327804 w 1742536"/>
              <a:gd name="connsiteY10" fmla="*/ 2679940 h 2892725"/>
              <a:gd name="connsiteX11" fmla="*/ 304800 w 1742536"/>
              <a:gd name="connsiteY11" fmla="*/ 2645434 h 2892725"/>
              <a:gd name="connsiteX12" fmla="*/ 287547 w 1742536"/>
              <a:gd name="connsiteY12" fmla="*/ 2610929 h 2892725"/>
              <a:gd name="connsiteX13" fmla="*/ 276045 w 1742536"/>
              <a:gd name="connsiteY13" fmla="*/ 2576423 h 2892725"/>
              <a:gd name="connsiteX14" fmla="*/ 253041 w 1742536"/>
              <a:gd name="connsiteY14" fmla="*/ 2541917 h 2892725"/>
              <a:gd name="connsiteX15" fmla="*/ 247290 w 1742536"/>
              <a:gd name="connsiteY15" fmla="*/ 2524664 h 2892725"/>
              <a:gd name="connsiteX16" fmla="*/ 224287 w 1742536"/>
              <a:gd name="connsiteY16" fmla="*/ 2490159 h 2892725"/>
              <a:gd name="connsiteX17" fmla="*/ 201283 w 1742536"/>
              <a:gd name="connsiteY17" fmla="*/ 2455653 h 2892725"/>
              <a:gd name="connsiteX18" fmla="*/ 189781 w 1742536"/>
              <a:gd name="connsiteY18" fmla="*/ 2438400 h 2892725"/>
              <a:gd name="connsiteX19" fmla="*/ 178279 w 1742536"/>
              <a:gd name="connsiteY19" fmla="*/ 2421147 h 2892725"/>
              <a:gd name="connsiteX20" fmla="*/ 172528 w 1742536"/>
              <a:gd name="connsiteY20" fmla="*/ 2403895 h 2892725"/>
              <a:gd name="connsiteX21" fmla="*/ 155275 w 1742536"/>
              <a:gd name="connsiteY21" fmla="*/ 2386642 h 2892725"/>
              <a:gd name="connsiteX22" fmla="*/ 149524 w 1742536"/>
              <a:gd name="connsiteY22" fmla="*/ 2369389 h 2892725"/>
              <a:gd name="connsiteX23" fmla="*/ 138023 w 1742536"/>
              <a:gd name="connsiteY23" fmla="*/ 2352136 h 2892725"/>
              <a:gd name="connsiteX24" fmla="*/ 115019 w 1742536"/>
              <a:gd name="connsiteY24" fmla="*/ 2300378 h 2892725"/>
              <a:gd name="connsiteX25" fmla="*/ 109268 w 1742536"/>
              <a:gd name="connsiteY25" fmla="*/ 2283125 h 2892725"/>
              <a:gd name="connsiteX26" fmla="*/ 97766 w 1742536"/>
              <a:gd name="connsiteY26" fmla="*/ 2225615 h 2892725"/>
              <a:gd name="connsiteX27" fmla="*/ 86264 w 1742536"/>
              <a:gd name="connsiteY27" fmla="*/ 2162355 h 2892725"/>
              <a:gd name="connsiteX28" fmla="*/ 74762 w 1742536"/>
              <a:gd name="connsiteY28" fmla="*/ 2127849 h 2892725"/>
              <a:gd name="connsiteX29" fmla="*/ 63260 w 1742536"/>
              <a:gd name="connsiteY29" fmla="*/ 2081842 h 2892725"/>
              <a:gd name="connsiteX30" fmla="*/ 51758 w 1742536"/>
              <a:gd name="connsiteY30" fmla="*/ 2064589 h 2892725"/>
              <a:gd name="connsiteX31" fmla="*/ 46007 w 1742536"/>
              <a:gd name="connsiteY31" fmla="*/ 2047336 h 2892725"/>
              <a:gd name="connsiteX32" fmla="*/ 34506 w 1742536"/>
              <a:gd name="connsiteY32" fmla="*/ 2001329 h 2892725"/>
              <a:gd name="connsiteX33" fmla="*/ 28755 w 1742536"/>
              <a:gd name="connsiteY33" fmla="*/ 1978325 h 2892725"/>
              <a:gd name="connsiteX34" fmla="*/ 23004 w 1742536"/>
              <a:gd name="connsiteY34" fmla="*/ 1880559 h 2892725"/>
              <a:gd name="connsiteX35" fmla="*/ 17253 w 1742536"/>
              <a:gd name="connsiteY35" fmla="*/ 1863306 h 2892725"/>
              <a:gd name="connsiteX36" fmla="*/ 11502 w 1742536"/>
              <a:gd name="connsiteY36" fmla="*/ 1823049 h 2892725"/>
              <a:gd name="connsiteX37" fmla="*/ 0 w 1742536"/>
              <a:gd name="connsiteY37" fmla="*/ 1742536 h 2892725"/>
              <a:gd name="connsiteX38" fmla="*/ 5751 w 1742536"/>
              <a:gd name="connsiteY38" fmla="*/ 1564257 h 2892725"/>
              <a:gd name="connsiteX39" fmla="*/ 17253 w 1742536"/>
              <a:gd name="connsiteY39" fmla="*/ 1437736 h 2892725"/>
              <a:gd name="connsiteX40" fmla="*/ 23004 w 1742536"/>
              <a:gd name="connsiteY40" fmla="*/ 1397479 h 2892725"/>
              <a:gd name="connsiteX41" fmla="*/ 28755 w 1742536"/>
              <a:gd name="connsiteY41" fmla="*/ 1362974 h 2892725"/>
              <a:gd name="connsiteX42" fmla="*/ 46007 w 1742536"/>
              <a:gd name="connsiteY42" fmla="*/ 1213449 h 2892725"/>
              <a:gd name="connsiteX43" fmla="*/ 63260 w 1742536"/>
              <a:gd name="connsiteY43" fmla="*/ 1161691 h 2892725"/>
              <a:gd name="connsiteX44" fmla="*/ 69011 w 1742536"/>
              <a:gd name="connsiteY44" fmla="*/ 1144438 h 2892725"/>
              <a:gd name="connsiteX45" fmla="*/ 92015 w 1742536"/>
              <a:gd name="connsiteY45" fmla="*/ 1109932 h 2892725"/>
              <a:gd name="connsiteX46" fmla="*/ 103517 w 1742536"/>
              <a:gd name="connsiteY46" fmla="*/ 1052423 h 2892725"/>
              <a:gd name="connsiteX47" fmla="*/ 120770 w 1742536"/>
              <a:gd name="connsiteY47" fmla="*/ 1035170 h 2892725"/>
              <a:gd name="connsiteX48" fmla="*/ 132272 w 1742536"/>
              <a:gd name="connsiteY48" fmla="*/ 1017917 h 2892725"/>
              <a:gd name="connsiteX49" fmla="*/ 149524 w 1742536"/>
              <a:gd name="connsiteY49" fmla="*/ 977661 h 2892725"/>
              <a:gd name="connsiteX50" fmla="*/ 155275 w 1742536"/>
              <a:gd name="connsiteY50" fmla="*/ 954657 h 2892725"/>
              <a:gd name="connsiteX51" fmla="*/ 166777 w 1742536"/>
              <a:gd name="connsiteY51" fmla="*/ 920151 h 2892725"/>
              <a:gd name="connsiteX52" fmla="*/ 172528 w 1742536"/>
              <a:gd name="connsiteY52" fmla="*/ 902898 h 2892725"/>
              <a:gd name="connsiteX53" fmla="*/ 189781 w 1742536"/>
              <a:gd name="connsiteY53" fmla="*/ 879895 h 2892725"/>
              <a:gd name="connsiteX54" fmla="*/ 195532 w 1742536"/>
              <a:gd name="connsiteY54" fmla="*/ 856891 h 2892725"/>
              <a:gd name="connsiteX55" fmla="*/ 207034 w 1742536"/>
              <a:gd name="connsiteY55" fmla="*/ 828136 h 2892725"/>
              <a:gd name="connsiteX56" fmla="*/ 224287 w 1742536"/>
              <a:gd name="connsiteY56" fmla="*/ 759125 h 2892725"/>
              <a:gd name="connsiteX57" fmla="*/ 241540 w 1742536"/>
              <a:gd name="connsiteY57" fmla="*/ 747623 h 2892725"/>
              <a:gd name="connsiteX58" fmla="*/ 270294 w 1742536"/>
              <a:gd name="connsiteY58" fmla="*/ 701615 h 2892725"/>
              <a:gd name="connsiteX59" fmla="*/ 281796 w 1742536"/>
              <a:gd name="connsiteY59" fmla="*/ 672861 h 2892725"/>
              <a:gd name="connsiteX60" fmla="*/ 287547 w 1742536"/>
              <a:gd name="connsiteY60" fmla="*/ 655608 h 2892725"/>
              <a:gd name="connsiteX61" fmla="*/ 299049 w 1742536"/>
              <a:gd name="connsiteY61" fmla="*/ 638355 h 2892725"/>
              <a:gd name="connsiteX62" fmla="*/ 366244 w 1742536"/>
              <a:gd name="connsiteY62" fmla="*/ 606992 h 2892725"/>
              <a:gd name="connsiteX63" fmla="*/ 339306 w 1742536"/>
              <a:gd name="connsiteY63" fmla="*/ 580846 h 2892725"/>
              <a:gd name="connsiteX64" fmla="*/ 402566 w 1742536"/>
              <a:gd name="connsiteY64" fmla="*/ 569344 h 2892725"/>
              <a:gd name="connsiteX65" fmla="*/ 431321 w 1742536"/>
              <a:gd name="connsiteY65" fmla="*/ 540589 h 2892725"/>
              <a:gd name="connsiteX66" fmla="*/ 437072 w 1742536"/>
              <a:gd name="connsiteY66" fmla="*/ 517585 h 2892725"/>
              <a:gd name="connsiteX67" fmla="*/ 460075 w 1742536"/>
              <a:gd name="connsiteY67" fmla="*/ 483079 h 2892725"/>
              <a:gd name="connsiteX68" fmla="*/ 483079 w 1742536"/>
              <a:gd name="connsiteY68" fmla="*/ 431321 h 2892725"/>
              <a:gd name="connsiteX69" fmla="*/ 500332 w 1742536"/>
              <a:gd name="connsiteY69" fmla="*/ 419819 h 2892725"/>
              <a:gd name="connsiteX70" fmla="*/ 517585 w 1742536"/>
              <a:gd name="connsiteY70" fmla="*/ 414068 h 2892725"/>
              <a:gd name="connsiteX71" fmla="*/ 534838 w 1742536"/>
              <a:gd name="connsiteY71" fmla="*/ 396815 h 2892725"/>
              <a:gd name="connsiteX72" fmla="*/ 552090 w 1742536"/>
              <a:gd name="connsiteY72" fmla="*/ 391064 h 2892725"/>
              <a:gd name="connsiteX73" fmla="*/ 569343 w 1742536"/>
              <a:gd name="connsiteY73" fmla="*/ 379563 h 2892725"/>
              <a:gd name="connsiteX74" fmla="*/ 609600 w 1742536"/>
              <a:gd name="connsiteY74" fmla="*/ 333555 h 2892725"/>
              <a:gd name="connsiteX75" fmla="*/ 621102 w 1742536"/>
              <a:gd name="connsiteY75" fmla="*/ 316302 h 2892725"/>
              <a:gd name="connsiteX76" fmla="*/ 690113 w 1742536"/>
              <a:gd name="connsiteY76" fmla="*/ 281796 h 2892725"/>
              <a:gd name="connsiteX77" fmla="*/ 730370 w 1742536"/>
              <a:gd name="connsiteY77" fmla="*/ 258793 h 2892725"/>
              <a:gd name="connsiteX78" fmla="*/ 753373 w 1742536"/>
              <a:gd name="connsiteY78" fmla="*/ 247291 h 2892725"/>
              <a:gd name="connsiteX79" fmla="*/ 810883 w 1742536"/>
              <a:gd name="connsiteY79" fmla="*/ 207034 h 2892725"/>
              <a:gd name="connsiteX80" fmla="*/ 868392 w 1742536"/>
              <a:gd name="connsiteY80" fmla="*/ 189781 h 2892725"/>
              <a:gd name="connsiteX81" fmla="*/ 891396 w 1742536"/>
              <a:gd name="connsiteY81" fmla="*/ 172529 h 2892725"/>
              <a:gd name="connsiteX82" fmla="*/ 908649 w 1742536"/>
              <a:gd name="connsiteY82" fmla="*/ 155276 h 2892725"/>
              <a:gd name="connsiteX83" fmla="*/ 931653 w 1742536"/>
              <a:gd name="connsiteY83" fmla="*/ 143774 h 2892725"/>
              <a:gd name="connsiteX84" fmla="*/ 948906 w 1742536"/>
              <a:gd name="connsiteY84" fmla="*/ 132272 h 2892725"/>
              <a:gd name="connsiteX85" fmla="*/ 971909 w 1742536"/>
              <a:gd name="connsiteY85" fmla="*/ 115019 h 2892725"/>
              <a:gd name="connsiteX86" fmla="*/ 989162 w 1742536"/>
              <a:gd name="connsiteY86" fmla="*/ 109268 h 2892725"/>
              <a:gd name="connsiteX87" fmla="*/ 1058173 w 1742536"/>
              <a:gd name="connsiteY87" fmla="*/ 97766 h 2892725"/>
              <a:gd name="connsiteX88" fmla="*/ 1081177 w 1742536"/>
              <a:gd name="connsiteY88" fmla="*/ 92015 h 2892725"/>
              <a:gd name="connsiteX89" fmla="*/ 1104181 w 1742536"/>
              <a:gd name="connsiteY89" fmla="*/ 74763 h 2892725"/>
              <a:gd name="connsiteX90" fmla="*/ 1121434 w 1742536"/>
              <a:gd name="connsiteY90" fmla="*/ 57510 h 2892725"/>
              <a:gd name="connsiteX91" fmla="*/ 1155940 w 1742536"/>
              <a:gd name="connsiteY91" fmla="*/ 34506 h 2892725"/>
              <a:gd name="connsiteX92" fmla="*/ 1190445 w 1742536"/>
              <a:gd name="connsiteY92" fmla="*/ 11502 h 2892725"/>
              <a:gd name="connsiteX93" fmla="*/ 1207698 w 1742536"/>
              <a:gd name="connsiteY93" fmla="*/ 5751 h 2892725"/>
              <a:gd name="connsiteX94" fmla="*/ 1242204 w 1742536"/>
              <a:gd name="connsiteY94" fmla="*/ 0 h 2892725"/>
              <a:gd name="connsiteX95" fmla="*/ 1190445 w 1742536"/>
              <a:gd name="connsiteY95" fmla="*/ 5751 h 2892725"/>
              <a:gd name="connsiteX96" fmla="*/ 1155940 w 1742536"/>
              <a:gd name="connsiteY96" fmla="*/ 17253 h 2892725"/>
              <a:gd name="connsiteX97" fmla="*/ 1138687 w 1742536"/>
              <a:gd name="connsiteY97" fmla="*/ 23004 h 2892725"/>
              <a:gd name="connsiteX98" fmla="*/ 1121434 w 1742536"/>
              <a:gd name="connsiteY98" fmla="*/ 34506 h 2892725"/>
              <a:gd name="connsiteX99" fmla="*/ 1086928 w 1742536"/>
              <a:gd name="connsiteY99" fmla="*/ 46008 h 2892725"/>
              <a:gd name="connsiteX100" fmla="*/ 1058173 w 1742536"/>
              <a:gd name="connsiteY100" fmla="*/ 80513 h 2892725"/>
              <a:gd name="connsiteX101" fmla="*/ 1075426 w 1742536"/>
              <a:gd name="connsiteY101" fmla="*/ 92015 h 2892725"/>
              <a:gd name="connsiteX102" fmla="*/ 1081177 w 1742536"/>
              <a:gd name="connsiteY102" fmla="*/ 103517 h 2892725"/>
              <a:gd name="connsiteX103" fmla="*/ 1742536 w 1742536"/>
              <a:gd name="connsiteY103" fmla="*/ 1696529 h 2892725"/>
              <a:gd name="connsiteX0" fmla="*/ 1742536 w 1742536"/>
              <a:gd name="connsiteY0" fmla="*/ 1696529 h 2892725"/>
              <a:gd name="connsiteX1" fmla="*/ 557841 w 1742536"/>
              <a:gd name="connsiteY1" fmla="*/ 2892725 h 2892725"/>
              <a:gd name="connsiteX2" fmla="*/ 557841 w 1742536"/>
              <a:gd name="connsiteY2" fmla="*/ 2892725 h 2892725"/>
              <a:gd name="connsiteX3" fmla="*/ 500332 w 1742536"/>
              <a:gd name="connsiteY3" fmla="*/ 2846717 h 2892725"/>
              <a:gd name="connsiteX4" fmla="*/ 471577 w 1742536"/>
              <a:gd name="connsiteY4" fmla="*/ 2812212 h 2892725"/>
              <a:gd name="connsiteX5" fmla="*/ 437072 w 1742536"/>
              <a:gd name="connsiteY5" fmla="*/ 2789208 h 2892725"/>
              <a:gd name="connsiteX6" fmla="*/ 402566 w 1742536"/>
              <a:gd name="connsiteY6" fmla="*/ 2777706 h 2892725"/>
              <a:gd name="connsiteX7" fmla="*/ 391064 w 1742536"/>
              <a:gd name="connsiteY7" fmla="*/ 2760453 h 2892725"/>
              <a:gd name="connsiteX8" fmla="*/ 356558 w 1742536"/>
              <a:gd name="connsiteY8" fmla="*/ 2731698 h 2892725"/>
              <a:gd name="connsiteX9" fmla="*/ 333555 w 1742536"/>
              <a:gd name="connsiteY9" fmla="*/ 2697193 h 2892725"/>
              <a:gd name="connsiteX10" fmla="*/ 327804 w 1742536"/>
              <a:gd name="connsiteY10" fmla="*/ 2679940 h 2892725"/>
              <a:gd name="connsiteX11" fmla="*/ 304800 w 1742536"/>
              <a:gd name="connsiteY11" fmla="*/ 2645434 h 2892725"/>
              <a:gd name="connsiteX12" fmla="*/ 287547 w 1742536"/>
              <a:gd name="connsiteY12" fmla="*/ 2610929 h 2892725"/>
              <a:gd name="connsiteX13" fmla="*/ 276045 w 1742536"/>
              <a:gd name="connsiteY13" fmla="*/ 2576423 h 2892725"/>
              <a:gd name="connsiteX14" fmla="*/ 253041 w 1742536"/>
              <a:gd name="connsiteY14" fmla="*/ 2541917 h 2892725"/>
              <a:gd name="connsiteX15" fmla="*/ 247290 w 1742536"/>
              <a:gd name="connsiteY15" fmla="*/ 2524664 h 2892725"/>
              <a:gd name="connsiteX16" fmla="*/ 224287 w 1742536"/>
              <a:gd name="connsiteY16" fmla="*/ 2490159 h 2892725"/>
              <a:gd name="connsiteX17" fmla="*/ 201283 w 1742536"/>
              <a:gd name="connsiteY17" fmla="*/ 2455653 h 2892725"/>
              <a:gd name="connsiteX18" fmla="*/ 189781 w 1742536"/>
              <a:gd name="connsiteY18" fmla="*/ 2438400 h 2892725"/>
              <a:gd name="connsiteX19" fmla="*/ 178279 w 1742536"/>
              <a:gd name="connsiteY19" fmla="*/ 2421147 h 2892725"/>
              <a:gd name="connsiteX20" fmla="*/ 172528 w 1742536"/>
              <a:gd name="connsiteY20" fmla="*/ 2403895 h 2892725"/>
              <a:gd name="connsiteX21" fmla="*/ 155275 w 1742536"/>
              <a:gd name="connsiteY21" fmla="*/ 2386642 h 2892725"/>
              <a:gd name="connsiteX22" fmla="*/ 149524 w 1742536"/>
              <a:gd name="connsiteY22" fmla="*/ 2369389 h 2892725"/>
              <a:gd name="connsiteX23" fmla="*/ 138023 w 1742536"/>
              <a:gd name="connsiteY23" fmla="*/ 2352136 h 2892725"/>
              <a:gd name="connsiteX24" fmla="*/ 115019 w 1742536"/>
              <a:gd name="connsiteY24" fmla="*/ 2300378 h 2892725"/>
              <a:gd name="connsiteX25" fmla="*/ 109268 w 1742536"/>
              <a:gd name="connsiteY25" fmla="*/ 2283125 h 2892725"/>
              <a:gd name="connsiteX26" fmla="*/ 97766 w 1742536"/>
              <a:gd name="connsiteY26" fmla="*/ 2225615 h 2892725"/>
              <a:gd name="connsiteX27" fmla="*/ 86264 w 1742536"/>
              <a:gd name="connsiteY27" fmla="*/ 2162355 h 2892725"/>
              <a:gd name="connsiteX28" fmla="*/ 74762 w 1742536"/>
              <a:gd name="connsiteY28" fmla="*/ 2127849 h 2892725"/>
              <a:gd name="connsiteX29" fmla="*/ 63260 w 1742536"/>
              <a:gd name="connsiteY29" fmla="*/ 2081842 h 2892725"/>
              <a:gd name="connsiteX30" fmla="*/ 51758 w 1742536"/>
              <a:gd name="connsiteY30" fmla="*/ 2064589 h 2892725"/>
              <a:gd name="connsiteX31" fmla="*/ 46007 w 1742536"/>
              <a:gd name="connsiteY31" fmla="*/ 2047336 h 2892725"/>
              <a:gd name="connsiteX32" fmla="*/ 34506 w 1742536"/>
              <a:gd name="connsiteY32" fmla="*/ 2001329 h 2892725"/>
              <a:gd name="connsiteX33" fmla="*/ 28755 w 1742536"/>
              <a:gd name="connsiteY33" fmla="*/ 1978325 h 2892725"/>
              <a:gd name="connsiteX34" fmla="*/ 23004 w 1742536"/>
              <a:gd name="connsiteY34" fmla="*/ 1880559 h 2892725"/>
              <a:gd name="connsiteX35" fmla="*/ 17253 w 1742536"/>
              <a:gd name="connsiteY35" fmla="*/ 1863306 h 2892725"/>
              <a:gd name="connsiteX36" fmla="*/ 11502 w 1742536"/>
              <a:gd name="connsiteY36" fmla="*/ 1823049 h 2892725"/>
              <a:gd name="connsiteX37" fmla="*/ 0 w 1742536"/>
              <a:gd name="connsiteY37" fmla="*/ 1742536 h 2892725"/>
              <a:gd name="connsiteX38" fmla="*/ 5751 w 1742536"/>
              <a:gd name="connsiteY38" fmla="*/ 1564257 h 2892725"/>
              <a:gd name="connsiteX39" fmla="*/ 17253 w 1742536"/>
              <a:gd name="connsiteY39" fmla="*/ 1437736 h 2892725"/>
              <a:gd name="connsiteX40" fmla="*/ 23004 w 1742536"/>
              <a:gd name="connsiteY40" fmla="*/ 1397479 h 2892725"/>
              <a:gd name="connsiteX41" fmla="*/ 28755 w 1742536"/>
              <a:gd name="connsiteY41" fmla="*/ 1362974 h 2892725"/>
              <a:gd name="connsiteX42" fmla="*/ 46007 w 1742536"/>
              <a:gd name="connsiteY42" fmla="*/ 1213449 h 2892725"/>
              <a:gd name="connsiteX43" fmla="*/ 63260 w 1742536"/>
              <a:gd name="connsiteY43" fmla="*/ 1161691 h 2892725"/>
              <a:gd name="connsiteX44" fmla="*/ 69011 w 1742536"/>
              <a:gd name="connsiteY44" fmla="*/ 1144438 h 2892725"/>
              <a:gd name="connsiteX45" fmla="*/ 92015 w 1742536"/>
              <a:gd name="connsiteY45" fmla="*/ 1109932 h 2892725"/>
              <a:gd name="connsiteX46" fmla="*/ 103517 w 1742536"/>
              <a:gd name="connsiteY46" fmla="*/ 1052423 h 2892725"/>
              <a:gd name="connsiteX47" fmla="*/ 120770 w 1742536"/>
              <a:gd name="connsiteY47" fmla="*/ 1035170 h 2892725"/>
              <a:gd name="connsiteX48" fmla="*/ 132272 w 1742536"/>
              <a:gd name="connsiteY48" fmla="*/ 1017917 h 2892725"/>
              <a:gd name="connsiteX49" fmla="*/ 149524 w 1742536"/>
              <a:gd name="connsiteY49" fmla="*/ 977661 h 2892725"/>
              <a:gd name="connsiteX50" fmla="*/ 155275 w 1742536"/>
              <a:gd name="connsiteY50" fmla="*/ 954657 h 2892725"/>
              <a:gd name="connsiteX51" fmla="*/ 166777 w 1742536"/>
              <a:gd name="connsiteY51" fmla="*/ 920151 h 2892725"/>
              <a:gd name="connsiteX52" fmla="*/ 172528 w 1742536"/>
              <a:gd name="connsiteY52" fmla="*/ 902898 h 2892725"/>
              <a:gd name="connsiteX53" fmla="*/ 189781 w 1742536"/>
              <a:gd name="connsiteY53" fmla="*/ 879895 h 2892725"/>
              <a:gd name="connsiteX54" fmla="*/ 195532 w 1742536"/>
              <a:gd name="connsiteY54" fmla="*/ 856891 h 2892725"/>
              <a:gd name="connsiteX55" fmla="*/ 207034 w 1742536"/>
              <a:gd name="connsiteY55" fmla="*/ 828136 h 2892725"/>
              <a:gd name="connsiteX56" fmla="*/ 224287 w 1742536"/>
              <a:gd name="connsiteY56" fmla="*/ 759125 h 2892725"/>
              <a:gd name="connsiteX57" fmla="*/ 241540 w 1742536"/>
              <a:gd name="connsiteY57" fmla="*/ 747623 h 2892725"/>
              <a:gd name="connsiteX58" fmla="*/ 270294 w 1742536"/>
              <a:gd name="connsiteY58" fmla="*/ 701615 h 2892725"/>
              <a:gd name="connsiteX59" fmla="*/ 281796 w 1742536"/>
              <a:gd name="connsiteY59" fmla="*/ 672861 h 2892725"/>
              <a:gd name="connsiteX60" fmla="*/ 287547 w 1742536"/>
              <a:gd name="connsiteY60" fmla="*/ 655608 h 2892725"/>
              <a:gd name="connsiteX61" fmla="*/ 299049 w 1742536"/>
              <a:gd name="connsiteY61" fmla="*/ 638355 h 2892725"/>
              <a:gd name="connsiteX62" fmla="*/ 366244 w 1742536"/>
              <a:gd name="connsiteY62" fmla="*/ 606992 h 2892725"/>
              <a:gd name="connsiteX63" fmla="*/ 380097 w 1742536"/>
              <a:gd name="connsiteY63" fmla="*/ 580846 h 2892725"/>
              <a:gd name="connsiteX64" fmla="*/ 402566 w 1742536"/>
              <a:gd name="connsiteY64" fmla="*/ 569344 h 2892725"/>
              <a:gd name="connsiteX65" fmla="*/ 431321 w 1742536"/>
              <a:gd name="connsiteY65" fmla="*/ 540589 h 2892725"/>
              <a:gd name="connsiteX66" fmla="*/ 437072 w 1742536"/>
              <a:gd name="connsiteY66" fmla="*/ 517585 h 2892725"/>
              <a:gd name="connsiteX67" fmla="*/ 460075 w 1742536"/>
              <a:gd name="connsiteY67" fmla="*/ 483079 h 2892725"/>
              <a:gd name="connsiteX68" fmla="*/ 483079 w 1742536"/>
              <a:gd name="connsiteY68" fmla="*/ 431321 h 2892725"/>
              <a:gd name="connsiteX69" fmla="*/ 500332 w 1742536"/>
              <a:gd name="connsiteY69" fmla="*/ 419819 h 2892725"/>
              <a:gd name="connsiteX70" fmla="*/ 517585 w 1742536"/>
              <a:gd name="connsiteY70" fmla="*/ 414068 h 2892725"/>
              <a:gd name="connsiteX71" fmla="*/ 534838 w 1742536"/>
              <a:gd name="connsiteY71" fmla="*/ 396815 h 2892725"/>
              <a:gd name="connsiteX72" fmla="*/ 552090 w 1742536"/>
              <a:gd name="connsiteY72" fmla="*/ 391064 h 2892725"/>
              <a:gd name="connsiteX73" fmla="*/ 569343 w 1742536"/>
              <a:gd name="connsiteY73" fmla="*/ 379563 h 2892725"/>
              <a:gd name="connsiteX74" fmla="*/ 609600 w 1742536"/>
              <a:gd name="connsiteY74" fmla="*/ 333555 h 2892725"/>
              <a:gd name="connsiteX75" fmla="*/ 621102 w 1742536"/>
              <a:gd name="connsiteY75" fmla="*/ 316302 h 2892725"/>
              <a:gd name="connsiteX76" fmla="*/ 690113 w 1742536"/>
              <a:gd name="connsiteY76" fmla="*/ 281796 h 2892725"/>
              <a:gd name="connsiteX77" fmla="*/ 730370 w 1742536"/>
              <a:gd name="connsiteY77" fmla="*/ 258793 h 2892725"/>
              <a:gd name="connsiteX78" fmla="*/ 753373 w 1742536"/>
              <a:gd name="connsiteY78" fmla="*/ 247291 h 2892725"/>
              <a:gd name="connsiteX79" fmla="*/ 810883 w 1742536"/>
              <a:gd name="connsiteY79" fmla="*/ 207034 h 2892725"/>
              <a:gd name="connsiteX80" fmla="*/ 868392 w 1742536"/>
              <a:gd name="connsiteY80" fmla="*/ 189781 h 2892725"/>
              <a:gd name="connsiteX81" fmla="*/ 891396 w 1742536"/>
              <a:gd name="connsiteY81" fmla="*/ 172529 h 2892725"/>
              <a:gd name="connsiteX82" fmla="*/ 908649 w 1742536"/>
              <a:gd name="connsiteY82" fmla="*/ 155276 h 2892725"/>
              <a:gd name="connsiteX83" fmla="*/ 931653 w 1742536"/>
              <a:gd name="connsiteY83" fmla="*/ 143774 h 2892725"/>
              <a:gd name="connsiteX84" fmla="*/ 948906 w 1742536"/>
              <a:gd name="connsiteY84" fmla="*/ 132272 h 2892725"/>
              <a:gd name="connsiteX85" fmla="*/ 971909 w 1742536"/>
              <a:gd name="connsiteY85" fmla="*/ 115019 h 2892725"/>
              <a:gd name="connsiteX86" fmla="*/ 989162 w 1742536"/>
              <a:gd name="connsiteY86" fmla="*/ 109268 h 2892725"/>
              <a:gd name="connsiteX87" fmla="*/ 1058173 w 1742536"/>
              <a:gd name="connsiteY87" fmla="*/ 97766 h 2892725"/>
              <a:gd name="connsiteX88" fmla="*/ 1081177 w 1742536"/>
              <a:gd name="connsiteY88" fmla="*/ 92015 h 2892725"/>
              <a:gd name="connsiteX89" fmla="*/ 1104181 w 1742536"/>
              <a:gd name="connsiteY89" fmla="*/ 74763 h 2892725"/>
              <a:gd name="connsiteX90" fmla="*/ 1121434 w 1742536"/>
              <a:gd name="connsiteY90" fmla="*/ 57510 h 2892725"/>
              <a:gd name="connsiteX91" fmla="*/ 1155940 w 1742536"/>
              <a:gd name="connsiteY91" fmla="*/ 34506 h 2892725"/>
              <a:gd name="connsiteX92" fmla="*/ 1190445 w 1742536"/>
              <a:gd name="connsiteY92" fmla="*/ 11502 h 2892725"/>
              <a:gd name="connsiteX93" fmla="*/ 1207698 w 1742536"/>
              <a:gd name="connsiteY93" fmla="*/ 5751 h 2892725"/>
              <a:gd name="connsiteX94" fmla="*/ 1242204 w 1742536"/>
              <a:gd name="connsiteY94" fmla="*/ 0 h 2892725"/>
              <a:gd name="connsiteX95" fmla="*/ 1190445 w 1742536"/>
              <a:gd name="connsiteY95" fmla="*/ 5751 h 2892725"/>
              <a:gd name="connsiteX96" fmla="*/ 1155940 w 1742536"/>
              <a:gd name="connsiteY96" fmla="*/ 17253 h 2892725"/>
              <a:gd name="connsiteX97" fmla="*/ 1138687 w 1742536"/>
              <a:gd name="connsiteY97" fmla="*/ 23004 h 2892725"/>
              <a:gd name="connsiteX98" fmla="*/ 1121434 w 1742536"/>
              <a:gd name="connsiteY98" fmla="*/ 34506 h 2892725"/>
              <a:gd name="connsiteX99" fmla="*/ 1086928 w 1742536"/>
              <a:gd name="connsiteY99" fmla="*/ 46008 h 2892725"/>
              <a:gd name="connsiteX100" fmla="*/ 1058173 w 1742536"/>
              <a:gd name="connsiteY100" fmla="*/ 80513 h 2892725"/>
              <a:gd name="connsiteX101" fmla="*/ 1075426 w 1742536"/>
              <a:gd name="connsiteY101" fmla="*/ 92015 h 2892725"/>
              <a:gd name="connsiteX102" fmla="*/ 1081177 w 1742536"/>
              <a:gd name="connsiteY102" fmla="*/ 103517 h 2892725"/>
              <a:gd name="connsiteX103" fmla="*/ 1742536 w 1742536"/>
              <a:gd name="connsiteY103" fmla="*/ 1696529 h 289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742536" h="2892725">
                <a:moveTo>
                  <a:pt x="1742536" y="1696529"/>
                </a:moveTo>
                <a:lnTo>
                  <a:pt x="557841" y="2892725"/>
                </a:lnTo>
                <a:lnTo>
                  <a:pt x="557841" y="2892725"/>
                </a:lnTo>
                <a:cubicBezTo>
                  <a:pt x="535107" y="2876486"/>
                  <a:pt x="517339" y="2867126"/>
                  <a:pt x="500332" y="2846717"/>
                </a:cubicBezTo>
                <a:cubicBezTo>
                  <a:pt x="482842" y="2825729"/>
                  <a:pt x="495455" y="2830784"/>
                  <a:pt x="471577" y="2812212"/>
                </a:cubicBezTo>
                <a:cubicBezTo>
                  <a:pt x="460665" y="2803725"/>
                  <a:pt x="450186" y="2793579"/>
                  <a:pt x="437072" y="2789208"/>
                </a:cubicBezTo>
                <a:lnTo>
                  <a:pt x="402566" y="2777706"/>
                </a:lnTo>
                <a:cubicBezTo>
                  <a:pt x="398732" y="2771955"/>
                  <a:pt x="395489" y="2765763"/>
                  <a:pt x="391064" y="2760453"/>
                </a:cubicBezTo>
                <a:cubicBezTo>
                  <a:pt x="377226" y="2743848"/>
                  <a:pt x="373522" y="2743008"/>
                  <a:pt x="356558" y="2731698"/>
                </a:cubicBezTo>
                <a:cubicBezTo>
                  <a:pt x="342883" y="2690675"/>
                  <a:pt x="362274" y="2740273"/>
                  <a:pt x="333555" y="2697193"/>
                </a:cubicBezTo>
                <a:cubicBezTo>
                  <a:pt x="330192" y="2692149"/>
                  <a:pt x="330748" y="2685239"/>
                  <a:pt x="327804" y="2679940"/>
                </a:cubicBezTo>
                <a:cubicBezTo>
                  <a:pt x="321091" y="2667856"/>
                  <a:pt x="309171" y="2658548"/>
                  <a:pt x="304800" y="2645434"/>
                </a:cubicBezTo>
                <a:cubicBezTo>
                  <a:pt x="296863" y="2621624"/>
                  <a:pt x="302412" y="2633225"/>
                  <a:pt x="287547" y="2610929"/>
                </a:cubicBezTo>
                <a:cubicBezTo>
                  <a:pt x="283713" y="2599427"/>
                  <a:pt x="282770" y="2586511"/>
                  <a:pt x="276045" y="2576423"/>
                </a:cubicBezTo>
                <a:cubicBezTo>
                  <a:pt x="268377" y="2564921"/>
                  <a:pt x="257412" y="2555031"/>
                  <a:pt x="253041" y="2541917"/>
                </a:cubicBezTo>
                <a:cubicBezTo>
                  <a:pt x="251124" y="2536166"/>
                  <a:pt x="250234" y="2529963"/>
                  <a:pt x="247290" y="2524664"/>
                </a:cubicBezTo>
                <a:cubicBezTo>
                  <a:pt x="240577" y="2512580"/>
                  <a:pt x="231955" y="2501661"/>
                  <a:pt x="224287" y="2490159"/>
                </a:cubicBezTo>
                <a:lnTo>
                  <a:pt x="201283" y="2455653"/>
                </a:lnTo>
                <a:lnTo>
                  <a:pt x="189781" y="2438400"/>
                </a:lnTo>
                <a:cubicBezTo>
                  <a:pt x="185947" y="2432649"/>
                  <a:pt x="180465" y="2427704"/>
                  <a:pt x="178279" y="2421147"/>
                </a:cubicBezTo>
                <a:cubicBezTo>
                  <a:pt x="176362" y="2415396"/>
                  <a:pt x="175891" y="2408939"/>
                  <a:pt x="172528" y="2403895"/>
                </a:cubicBezTo>
                <a:cubicBezTo>
                  <a:pt x="168016" y="2397128"/>
                  <a:pt x="161026" y="2392393"/>
                  <a:pt x="155275" y="2386642"/>
                </a:cubicBezTo>
                <a:cubicBezTo>
                  <a:pt x="153358" y="2380891"/>
                  <a:pt x="152235" y="2374811"/>
                  <a:pt x="149524" y="2369389"/>
                </a:cubicBezTo>
                <a:cubicBezTo>
                  <a:pt x="146433" y="2363207"/>
                  <a:pt x="140830" y="2358452"/>
                  <a:pt x="138023" y="2352136"/>
                </a:cubicBezTo>
                <a:cubicBezTo>
                  <a:pt x="110653" y="2290551"/>
                  <a:pt x="141046" y="2339417"/>
                  <a:pt x="115019" y="2300378"/>
                </a:cubicBezTo>
                <a:cubicBezTo>
                  <a:pt x="113102" y="2294627"/>
                  <a:pt x="110457" y="2289069"/>
                  <a:pt x="109268" y="2283125"/>
                </a:cubicBezTo>
                <a:cubicBezTo>
                  <a:pt x="96051" y="2217042"/>
                  <a:pt x="110759" y="2264594"/>
                  <a:pt x="97766" y="2225615"/>
                </a:cubicBezTo>
                <a:cubicBezTo>
                  <a:pt x="93716" y="2197263"/>
                  <a:pt x="93659" y="2187005"/>
                  <a:pt x="86264" y="2162355"/>
                </a:cubicBezTo>
                <a:cubicBezTo>
                  <a:pt x="82780" y="2150742"/>
                  <a:pt x="77140" y="2139738"/>
                  <a:pt x="74762" y="2127849"/>
                </a:cubicBezTo>
                <a:cubicBezTo>
                  <a:pt x="72575" y="2116912"/>
                  <a:pt x="69154" y="2093631"/>
                  <a:pt x="63260" y="2081842"/>
                </a:cubicBezTo>
                <a:cubicBezTo>
                  <a:pt x="60169" y="2075660"/>
                  <a:pt x="54849" y="2070771"/>
                  <a:pt x="51758" y="2064589"/>
                </a:cubicBezTo>
                <a:cubicBezTo>
                  <a:pt x="49047" y="2059167"/>
                  <a:pt x="47602" y="2053184"/>
                  <a:pt x="46007" y="2047336"/>
                </a:cubicBezTo>
                <a:cubicBezTo>
                  <a:pt x="41848" y="2032085"/>
                  <a:pt x="38340" y="2016665"/>
                  <a:pt x="34506" y="2001329"/>
                </a:cubicBezTo>
                <a:lnTo>
                  <a:pt x="28755" y="1978325"/>
                </a:lnTo>
                <a:cubicBezTo>
                  <a:pt x="26838" y="1945736"/>
                  <a:pt x="26252" y="1913042"/>
                  <a:pt x="23004" y="1880559"/>
                </a:cubicBezTo>
                <a:cubicBezTo>
                  <a:pt x="22401" y="1874527"/>
                  <a:pt x="18442" y="1869250"/>
                  <a:pt x="17253" y="1863306"/>
                </a:cubicBezTo>
                <a:cubicBezTo>
                  <a:pt x="14595" y="1850014"/>
                  <a:pt x="13563" y="1836447"/>
                  <a:pt x="11502" y="1823049"/>
                </a:cubicBezTo>
                <a:cubicBezTo>
                  <a:pt x="446" y="1751185"/>
                  <a:pt x="10861" y="1829426"/>
                  <a:pt x="0" y="1742536"/>
                </a:cubicBezTo>
                <a:cubicBezTo>
                  <a:pt x="1917" y="1683110"/>
                  <a:pt x="3375" y="1623667"/>
                  <a:pt x="5751" y="1564257"/>
                </a:cubicBezTo>
                <a:cubicBezTo>
                  <a:pt x="10165" y="1453901"/>
                  <a:pt x="243" y="1488765"/>
                  <a:pt x="17253" y="1437736"/>
                </a:cubicBezTo>
                <a:cubicBezTo>
                  <a:pt x="19170" y="1424317"/>
                  <a:pt x="20943" y="1410877"/>
                  <a:pt x="23004" y="1397479"/>
                </a:cubicBezTo>
                <a:cubicBezTo>
                  <a:pt x="24777" y="1385954"/>
                  <a:pt x="27649" y="1374582"/>
                  <a:pt x="28755" y="1362974"/>
                </a:cubicBezTo>
                <a:cubicBezTo>
                  <a:pt x="33498" y="1313169"/>
                  <a:pt x="31460" y="1261941"/>
                  <a:pt x="46007" y="1213449"/>
                </a:cubicBezTo>
                <a:cubicBezTo>
                  <a:pt x="51232" y="1196030"/>
                  <a:pt x="57509" y="1178944"/>
                  <a:pt x="63260" y="1161691"/>
                </a:cubicBezTo>
                <a:cubicBezTo>
                  <a:pt x="65177" y="1155940"/>
                  <a:pt x="65648" y="1149482"/>
                  <a:pt x="69011" y="1144438"/>
                </a:cubicBezTo>
                <a:lnTo>
                  <a:pt x="92015" y="1109932"/>
                </a:lnTo>
                <a:cubicBezTo>
                  <a:pt x="92502" y="1106522"/>
                  <a:pt x="96217" y="1063373"/>
                  <a:pt x="103517" y="1052423"/>
                </a:cubicBezTo>
                <a:cubicBezTo>
                  <a:pt x="108028" y="1045656"/>
                  <a:pt x="115563" y="1041418"/>
                  <a:pt x="120770" y="1035170"/>
                </a:cubicBezTo>
                <a:cubicBezTo>
                  <a:pt x="125195" y="1029860"/>
                  <a:pt x="128438" y="1023668"/>
                  <a:pt x="132272" y="1017917"/>
                </a:cubicBezTo>
                <a:cubicBezTo>
                  <a:pt x="148783" y="951871"/>
                  <a:pt x="125695" y="1033263"/>
                  <a:pt x="149524" y="977661"/>
                </a:cubicBezTo>
                <a:cubicBezTo>
                  <a:pt x="152637" y="970396"/>
                  <a:pt x="153004" y="962228"/>
                  <a:pt x="155275" y="954657"/>
                </a:cubicBezTo>
                <a:cubicBezTo>
                  <a:pt x="158759" y="943044"/>
                  <a:pt x="162943" y="931653"/>
                  <a:pt x="166777" y="920151"/>
                </a:cubicBezTo>
                <a:cubicBezTo>
                  <a:pt x="168694" y="914400"/>
                  <a:pt x="168891" y="907748"/>
                  <a:pt x="172528" y="902898"/>
                </a:cubicBezTo>
                <a:lnTo>
                  <a:pt x="189781" y="879895"/>
                </a:lnTo>
                <a:cubicBezTo>
                  <a:pt x="191698" y="872227"/>
                  <a:pt x="193033" y="864389"/>
                  <a:pt x="195532" y="856891"/>
                </a:cubicBezTo>
                <a:cubicBezTo>
                  <a:pt x="198797" y="847097"/>
                  <a:pt x="204318" y="838096"/>
                  <a:pt x="207034" y="828136"/>
                </a:cubicBezTo>
                <a:cubicBezTo>
                  <a:pt x="209439" y="819317"/>
                  <a:pt x="214649" y="765551"/>
                  <a:pt x="224287" y="759125"/>
                </a:cubicBezTo>
                <a:lnTo>
                  <a:pt x="241540" y="747623"/>
                </a:lnTo>
                <a:cubicBezTo>
                  <a:pt x="259122" y="724179"/>
                  <a:pt x="258811" y="727451"/>
                  <a:pt x="270294" y="701615"/>
                </a:cubicBezTo>
                <a:cubicBezTo>
                  <a:pt x="274487" y="692182"/>
                  <a:pt x="278171" y="682527"/>
                  <a:pt x="281796" y="672861"/>
                </a:cubicBezTo>
                <a:cubicBezTo>
                  <a:pt x="283925" y="667185"/>
                  <a:pt x="284836" y="661030"/>
                  <a:pt x="287547" y="655608"/>
                </a:cubicBezTo>
                <a:cubicBezTo>
                  <a:pt x="290638" y="649426"/>
                  <a:pt x="285933" y="646458"/>
                  <a:pt x="299049" y="638355"/>
                </a:cubicBezTo>
                <a:cubicBezTo>
                  <a:pt x="312165" y="630252"/>
                  <a:pt x="352736" y="616577"/>
                  <a:pt x="366244" y="606992"/>
                </a:cubicBezTo>
                <a:cubicBezTo>
                  <a:pt x="379752" y="597407"/>
                  <a:pt x="374043" y="587121"/>
                  <a:pt x="380097" y="580846"/>
                </a:cubicBezTo>
                <a:cubicBezTo>
                  <a:pt x="386151" y="574571"/>
                  <a:pt x="387177" y="571909"/>
                  <a:pt x="402566" y="569344"/>
                </a:cubicBezTo>
                <a:cubicBezTo>
                  <a:pt x="417902" y="559120"/>
                  <a:pt x="423653" y="558481"/>
                  <a:pt x="431321" y="540589"/>
                </a:cubicBezTo>
                <a:cubicBezTo>
                  <a:pt x="434435" y="533324"/>
                  <a:pt x="433537" y="524655"/>
                  <a:pt x="437072" y="517585"/>
                </a:cubicBezTo>
                <a:cubicBezTo>
                  <a:pt x="443254" y="505221"/>
                  <a:pt x="455704" y="496193"/>
                  <a:pt x="460075" y="483079"/>
                </a:cubicBezTo>
                <a:cubicBezTo>
                  <a:pt x="465770" y="465996"/>
                  <a:pt x="469409" y="444991"/>
                  <a:pt x="483079" y="431321"/>
                </a:cubicBezTo>
                <a:cubicBezTo>
                  <a:pt x="487966" y="426434"/>
                  <a:pt x="494150" y="422910"/>
                  <a:pt x="500332" y="419819"/>
                </a:cubicBezTo>
                <a:cubicBezTo>
                  <a:pt x="505754" y="417108"/>
                  <a:pt x="511834" y="415985"/>
                  <a:pt x="517585" y="414068"/>
                </a:cubicBezTo>
                <a:cubicBezTo>
                  <a:pt x="523336" y="408317"/>
                  <a:pt x="528071" y="401327"/>
                  <a:pt x="534838" y="396815"/>
                </a:cubicBezTo>
                <a:cubicBezTo>
                  <a:pt x="539882" y="393452"/>
                  <a:pt x="546668" y="393775"/>
                  <a:pt x="552090" y="391064"/>
                </a:cubicBezTo>
                <a:cubicBezTo>
                  <a:pt x="558272" y="387973"/>
                  <a:pt x="563592" y="383397"/>
                  <a:pt x="569343" y="379563"/>
                </a:cubicBezTo>
                <a:cubicBezTo>
                  <a:pt x="619426" y="312786"/>
                  <a:pt x="550037" y="403045"/>
                  <a:pt x="609600" y="333555"/>
                </a:cubicBezTo>
                <a:cubicBezTo>
                  <a:pt x="614098" y="328307"/>
                  <a:pt x="615900" y="320854"/>
                  <a:pt x="621102" y="316302"/>
                </a:cubicBezTo>
                <a:cubicBezTo>
                  <a:pt x="665046" y="277851"/>
                  <a:pt x="643062" y="305319"/>
                  <a:pt x="690113" y="281796"/>
                </a:cubicBezTo>
                <a:cubicBezTo>
                  <a:pt x="759590" y="247061"/>
                  <a:pt x="673500" y="291291"/>
                  <a:pt x="730370" y="258793"/>
                </a:cubicBezTo>
                <a:cubicBezTo>
                  <a:pt x="737813" y="254540"/>
                  <a:pt x="746103" y="251835"/>
                  <a:pt x="753373" y="247291"/>
                </a:cubicBezTo>
                <a:cubicBezTo>
                  <a:pt x="768370" y="237917"/>
                  <a:pt x="795899" y="212029"/>
                  <a:pt x="810883" y="207034"/>
                </a:cubicBezTo>
                <a:cubicBezTo>
                  <a:pt x="852887" y="193033"/>
                  <a:pt x="833627" y="198473"/>
                  <a:pt x="868392" y="189781"/>
                </a:cubicBezTo>
                <a:cubicBezTo>
                  <a:pt x="876060" y="184030"/>
                  <a:pt x="884119" y="178767"/>
                  <a:pt x="891396" y="172529"/>
                </a:cubicBezTo>
                <a:cubicBezTo>
                  <a:pt x="897571" y="167236"/>
                  <a:pt x="902031" y="160003"/>
                  <a:pt x="908649" y="155276"/>
                </a:cubicBezTo>
                <a:cubicBezTo>
                  <a:pt x="915625" y="150293"/>
                  <a:pt x="924209" y="148027"/>
                  <a:pt x="931653" y="143774"/>
                </a:cubicBezTo>
                <a:cubicBezTo>
                  <a:pt x="937654" y="140345"/>
                  <a:pt x="943282" y="136289"/>
                  <a:pt x="948906" y="132272"/>
                </a:cubicBezTo>
                <a:cubicBezTo>
                  <a:pt x="956705" y="126701"/>
                  <a:pt x="963587" y="119774"/>
                  <a:pt x="971909" y="115019"/>
                </a:cubicBezTo>
                <a:cubicBezTo>
                  <a:pt x="977172" y="112011"/>
                  <a:pt x="983333" y="110933"/>
                  <a:pt x="989162" y="109268"/>
                </a:cubicBezTo>
                <a:cubicBezTo>
                  <a:pt x="1025399" y="98915"/>
                  <a:pt x="1007765" y="106167"/>
                  <a:pt x="1058173" y="97766"/>
                </a:cubicBezTo>
                <a:cubicBezTo>
                  <a:pt x="1065969" y="96467"/>
                  <a:pt x="1073509" y="93932"/>
                  <a:pt x="1081177" y="92015"/>
                </a:cubicBezTo>
                <a:cubicBezTo>
                  <a:pt x="1088845" y="86264"/>
                  <a:pt x="1096904" y="81001"/>
                  <a:pt x="1104181" y="74763"/>
                </a:cubicBezTo>
                <a:cubicBezTo>
                  <a:pt x="1110356" y="69470"/>
                  <a:pt x="1115014" y="62503"/>
                  <a:pt x="1121434" y="57510"/>
                </a:cubicBezTo>
                <a:cubicBezTo>
                  <a:pt x="1132346" y="49023"/>
                  <a:pt x="1144438" y="42174"/>
                  <a:pt x="1155940" y="34506"/>
                </a:cubicBezTo>
                <a:lnTo>
                  <a:pt x="1190445" y="11502"/>
                </a:lnTo>
                <a:cubicBezTo>
                  <a:pt x="1196196" y="9585"/>
                  <a:pt x="1201780" y="7066"/>
                  <a:pt x="1207698" y="5751"/>
                </a:cubicBezTo>
                <a:cubicBezTo>
                  <a:pt x="1219081" y="3221"/>
                  <a:pt x="1253865" y="0"/>
                  <a:pt x="1242204" y="0"/>
                </a:cubicBezTo>
                <a:cubicBezTo>
                  <a:pt x="1224845" y="0"/>
                  <a:pt x="1207698" y="3834"/>
                  <a:pt x="1190445" y="5751"/>
                </a:cubicBezTo>
                <a:lnTo>
                  <a:pt x="1155940" y="17253"/>
                </a:lnTo>
                <a:cubicBezTo>
                  <a:pt x="1150189" y="19170"/>
                  <a:pt x="1143731" y="19641"/>
                  <a:pt x="1138687" y="23004"/>
                </a:cubicBezTo>
                <a:cubicBezTo>
                  <a:pt x="1132936" y="26838"/>
                  <a:pt x="1127750" y="31699"/>
                  <a:pt x="1121434" y="34506"/>
                </a:cubicBezTo>
                <a:cubicBezTo>
                  <a:pt x="1110355" y="39430"/>
                  <a:pt x="1086928" y="46008"/>
                  <a:pt x="1086928" y="46008"/>
                </a:cubicBezTo>
                <a:cubicBezTo>
                  <a:pt x="1085202" y="47734"/>
                  <a:pt x="1056839" y="73842"/>
                  <a:pt x="1058173" y="80513"/>
                </a:cubicBezTo>
                <a:cubicBezTo>
                  <a:pt x="1059529" y="87291"/>
                  <a:pt x="1070539" y="87128"/>
                  <a:pt x="1075426" y="92015"/>
                </a:cubicBezTo>
                <a:cubicBezTo>
                  <a:pt x="1078457" y="95046"/>
                  <a:pt x="1079260" y="99683"/>
                  <a:pt x="1081177" y="103517"/>
                </a:cubicBezTo>
                <a:lnTo>
                  <a:pt x="1742536" y="1696529"/>
                </a:lnTo>
                <a:close/>
              </a:path>
            </a:pathLst>
          </a:cu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Freihandform 22"/>
          <p:cNvSpPr/>
          <p:nvPr/>
        </p:nvSpPr>
        <p:spPr>
          <a:xfrm>
            <a:off x="589376" y="2067151"/>
            <a:ext cx="1677123" cy="1620785"/>
          </a:xfrm>
          <a:custGeom>
            <a:avLst/>
            <a:gdLst>
              <a:gd name="connsiteX0" fmla="*/ 1048743 w 1677123"/>
              <a:gd name="connsiteY0" fmla="*/ 0 h 1620785"/>
              <a:gd name="connsiteX1" fmla="*/ 1677123 w 1677123"/>
              <a:gd name="connsiteY1" fmla="*/ 1620785 h 1620785"/>
              <a:gd name="connsiteX2" fmla="*/ 0 w 1677123"/>
              <a:gd name="connsiteY2" fmla="*/ 1178752 h 1620785"/>
              <a:gd name="connsiteX3" fmla="*/ 0 w 1677123"/>
              <a:gd name="connsiteY3" fmla="*/ 1178752 h 1620785"/>
              <a:gd name="connsiteX4" fmla="*/ 26002 w 1677123"/>
              <a:gd name="connsiteY4" fmla="*/ 1109414 h 1620785"/>
              <a:gd name="connsiteX5" fmla="*/ 30336 w 1677123"/>
              <a:gd name="connsiteY5" fmla="*/ 1096413 h 1620785"/>
              <a:gd name="connsiteX6" fmla="*/ 39003 w 1677123"/>
              <a:gd name="connsiteY6" fmla="*/ 1066077 h 1620785"/>
              <a:gd name="connsiteX7" fmla="*/ 43337 w 1677123"/>
              <a:gd name="connsiteY7" fmla="*/ 1048743 h 1620785"/>
              <a:gd name="connsiteX8" fmla="*/ 56338 w 1677123"/>
              <a:gd name="connsiteY8" fmla="*/ 1009740 h 1620785"/>
              <a:gd name="connsiteX9" fmla="*/ 60671 w 1677123"/>
              <a:gd name="connsiteY9" fmla="*/ 996739 h 1620785"/>
              <a:gd name="connsiteX10" fmla="*/ 65005 w 1677123"/>
              <a:gd name="connsiteY10" fmla="*/ 975071 h 1620785"/>
              <a:gd name="connsiteX11" fmla="*/ 73672 w 1677123"/>
              <a:gd name="connsiteY11" fmla="*/ 953403 h 1620785"/>
              <a:gd name="connsiteX12" fmla="*/ 82340 w 1677123"/>
              <a:gd name="connsiteY12" fmla="*/ 927401 h 1620785"/>
              <a:gd name="connsiteX13" fmla="*/ 95341 w 1677123"/>
              <a:gd name="connsiteY13" fmla="*/ 888398 h 1620785"/>
              <a:gd name="connsiteX14" fmla="*/ 99674 w 1677123"/>
              <a:gd name="connsiteY14" fmla="*/ 875397 h 1620785"/>
              <a:gd name="connsiteX15" fmla="*/ 117009 w 1677123"/>
              <a:gd name="connsiteY15" fmla="*/ 845061 h 1620785"/>
              <a:gd name="connsiteX16" fmla="*/ 121342 w 1677123"/>
              <a:gd name="connsiteY16" fmla="*/ 832060 h 1620785"/>
              <a:gd name="connsiteX17" fmla="*/ 130010 w 1677123"/>
              <a:gd name="connsiteY17" fmla="*/ 823393 h 1620785"/>
              <a:gd name="connsiteX18" fmla="*/ 143011 w 1677123"/>
              <a:gd name="connsiteY18" fmla="*/ 806058 h 1620785"/>
              <a:gd name="connsiteX19" fmla="*/ 151678 w 1677123"/>
              <a:gd name="connsiteY19" fmla="*/ 793058 h 1620785"/>
              <a:gd name="connsiteX20" fmla="*/ 169013 w 1677123"/>
              <a:gd name="connsiteY20" fmla="*/ 775723 h 1620785"/>
              <a:gd name="connsiteX21" fmla="*/ 190681 w 1677123"/>
              <a:gd name="connsiteY21" fmla="*/ 749721 h 1620785"/>
              <a:gd name="connsiteX22" fmla="*/ 199348 w 1677123"/>
              <a:gd name="connsiteY22" fmla="*/ 736720 h 1620785"/>
              <a:gd name="connsiteX23" fmla="*/ 212349 w 1677123"/>
              <a:gd name="connsiteY23" fmla="*/ 723719 h 1620785"/>
              <a:gd name="connsiteX24" fmla="*/ 221016 w 1677123"/>
              <a:gd name="connsiteY24" fmla="*/ 706385 h 1620785"/>
              <a:gd name="connsiteX25" fmla="*/ 229684 w 1677123"/>
              <a:gd name="connsiteY25" fmla="*/ 693384 h 1620785"/>
              <a:gd name="connsiteX26" fmla="*/ 238351 w 1677123"/>
              <a:gd name="connsiteY26" fmla="*/ 667382 h 1620785"/>
              <a:gd name="connsiteX27" fmla="*/ 251352 w 1677123"/>
              <a:gd name="connsiteY27" fmla="*/ 641380 h 1620785"/>
              <a:gd name="connsiteX28" fmla="*/ 260019 w 1677123"/>
              <a:gd name="connsiteY28" fmla="*/ 628379 h 1620785"/>
              <a:gd name="connsiteX29" fmla="*/ 268687 w 1677123"/>
              <a:gd name="connsiteY29" fmla="*/ 611044 h 1620785"/>
              <a:gd name="connsiteX30" fmla="*/ 273020 w 1677123"/>
              <a:gd name="connsiteY30" fmla="*/ 593710 h 1620785"/>
              <a:gd name="connsiteX31" fmla="*/ 281688 w 1677123"/>
              <a:gd name="connsiteY31" fmla="*/ 585042 h 1620785"/>
              <a:gd name="connsiteX32" fmla="*/ 299022 w 1677123"/>
              <a:gd name="connsiteY32" fmla="*/ 559040 h 1620785"/>
              <a:gd name="connsiteX33" fmla="*/ 307689 w 1677123"/>
              <a:gd name="connsiteY33" fmla="*/ 546040 h 1620785"/>
              <a:gd name="connsiteX34" fmla="*/ 316357 w 1677123"/>
              <a:gd name="connsiteY34" fmla="*/ 528705 h 1620785"/>
              <a:gd name="connsiteX35" fmla="*/ 333691 w 1677123"/>
              <a:gd name="connsiteY35" fmla="*/ 502703 h 1620785"/>
              <a:gd name="connsiteX36" fmla="*/ 351026 w 1677123"/>
              <a:gd name="connsiteY36" fmla="*/ 476701 h 1620785"/>
              <a:gd name="connsiteX37" fmla="*/ 359693 w 1677123"/>
              <a:gd name="connsiteY37" fmla="*/ 463700 h 1620785"/>
              <a:gd name="connsiteX38" fmla="*/ 364027 w 1677123"/>
              <a:gd name="connsiteY38" fmla="*/ 450699 h 1620785"/>
              <a:gd name="connsiteX39" fmla="*/ 377028 w 1677123"/>
              <a:gd name="connsiteY39" fmla="*/ 442032 h 1620785"/>
              <a:gd name="connsiteX40" fmla="*/ 385695 w 1677123"/>
              <a:gd name="connsiteY40" fmla="*/ 429031 h 1620785"/>
              <a:gd name="connsiteX41" fmla="*/ 411697 w 1677123"/>
              <a:gd name="connsiteY41" fmla="*/ 407363 h 1620785"/>
              <a:gd name="connsiteX42" fmla="*/ 429032 w 1677123"/>
              <a:gd name="connsiteY42" fmla="*/ 403029 h 1620785"/>
              <a:gd name="connsiteX43" fmla="*/ 442033 w 1677123"/>
              <a:gd name="connsiteY43" fmla="*/ 390028 h 1620785"/>
              <a:gd name="connsiteX44" fmla="*/ 450700 w 1677123"/>
              <a:gd name="connsiteY44" fmla="*/ 377027 h 1620785"/>
              <a:gd name="connsiteX45" fmla="*/ 463701 w 1677123"/>
              <a:gd name="connsiteY45" fmla="*/ 372694 h 1620785"/>
              <a:gd name="connsiteX46" fmla="*/ 485369 w 1677123"/>
              <a:gd name="connsiteY46" fmla="*/ 351025 h 1620785"/>
              <a:gd name="connsiteX47" fmla="*/ 502704 w 1677123"/>
              <a:gd name="connsiteY47" fmla="*/ 329357 h 1620785"/>
              <a:gd name="connsiteX48" fmla="*/ 515705 w 1677123"/>
              <a:gd name="connsiteY48" fmla="*/ 320690 h 1620785"/>
              <a:gd name="connsiteX49" fmla="*/ 541706 w 1677123"/>
              <a:gd name="connsiteY49" fmla="*/ 303355 h 1620785"/>
              <a:gd name="connsiteX50" fmla="*/ 563375 w 1677123"/>
              <a:gd name="connsiteY50" fmla="*/ 286021 h 1620785"/>
              <a:gd name="connsiteX51" fmla="*/ 589377 w 1677123"/>
              <a:gd name="connsiteY51" fmla="*/ 268686 h 1620785"/>
              <a:gd name="connsiteX52" fmla="*/ 615379 w 1677123"/>
              <a:gd name="connsiteY52" fmla="*/ 251351 h 1620785"/>
              <a:gd name="connsiteX53" fmla="*/ 641380 w 1677123"/>
              <a:gd name="connsiteY53" fmla="*/ 238350 h 1620785"/>
              <a:gd name="connsiteX54" fmla="*/ 650048 w 1677123"/>
              <a:gd name="connsiteY54" fmla="*/ 229683 h 1620785"/>
              <a:gd name="connsiteX55" fmla="*/ 676050 w 1677123"/>
              <a:gd name="connsiteY55" fmla="*/ 221016 h 1620785"/>
              <a:gd name="connsiteX56" fmla="*/ 689051 w 1677123"/>
              <a:gd name="connsiteY56" fmla="*/ 212349 h 1620785"/>
              <a:gd name="connsiteX57" fmla="*/ 697718 w 1677123"/>
              <a:gd name="connsiteY57" fmla="*/ 203681 h 1620785"/>
              <a:gd name="connsiteX58" fmla="*/ 710719 w 1677123"/>
              <a:gd name="connsiteY58" fmla="*/ 199348 h 1620785"/>
              <a:gd name="connsiteX59" fmla="*/ 732387 w 1677123"/>
              <a:gd name="connsiteY59" fmla="*/ 182013 h 1620785"/>
              <a:gd name="connsiteX60" fmla="*/ 745388 w 1677123"/>
              <a:gd name="connsiteY60" fmla="*/ 177679 h 1620785"/>
              <a:gd name="connsiteX61" fmla="*/ 758389 w 1677123"/>
              <a:gd name="connsiteY61" fmla="*/ 169012 h 1620785"/>
              <a:gd name="connsiteX62" fmla="*/ 771390 w 1677123"/>
              <a:gd name="connsiteY62" fmla="*/ 164678 h 1620785"/>
              <a:gd name="connsiteX63" fmla="*/ 797392 w 1677123"/>
              <a:gd name="connsiteY63" fmla="*/ 147344 h 1620785"/>
              <a:gd name="connsiteX64" fmla="*/ 840728 w 1677123"/>
              <a:gd name="connsiteY64" fmla="*/ 130009 h 1620785"/>
              <a:gd name="connsiteX65" fmla="*/ 853729 w 1677123"/>
              <a:gd name="connsiteY65" fmla="*/ 121342 h 1620785"/>
              <a:gd name="connsiteX66" fmla="*/ 884065 w 1677123"/>
              <a:gd name="connsiteY66" fmla="*/ 86673 h 1620785"/>
              <a:gd name="connsiteX67" fmla="*/ 905733 w 1677123"/>
              <a:gd name="connsiteY67" fmla="*/ 60671 h 1620785"/>
              <a:gd name="connsiteX68" fmla="*/ 918734 w 1677123"/>
              <a:gd name="connsiteY68" fmla="*/ 43336 h 1620785"/>
              <a:gd name="connsiteX69" fmla="*/ 927401 w 1677123"/>
              <a:gd name="connsiteY69" fmla="*/ 30335 h 1620785"/>
              <a:gd name="connsiteX70" fmla="*/ 962070 w 1677123"/>
              <a:gd name="connsiteY70" fmla="*/ 26002 h 1620785"/>
              <a:gd name="connsiteX71" fmla="*/ 1009741 w 1677123"/>
              <a:gd name="connsiteY71" fmla="*/ 21668 h 1620785"/>
              <a:gd name="connsiteX72" fmla="*/ 1048743 w 1677123"/>
              <a:gd name="connsiteY72" fmla="*/ 0 h 162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677123" h="1620785">
                <a:moveTo>
                  <a:pt x="1048743" y="0"/>
                </a:moveTo>
                <a:lnTo>
                  <a:pt x="1677123" y="1620785"/>
                </a:lnTo>
                <a:lnTo>
                  <a:pt x="0" y="1178752"/>
                </a:lnTo>
                <a:lnTo>
                  <a:pt x="0" y="1178752"/>
                </a:lnTo>
                <a:cubicBezTo>
                  <a:pt x="20734" y="1126920"/>
                  <a:pt x="12412" y="1150184"/>
                  <a:pt x="26002" y="1109414"/>
                </a:cubicBezTo>
                <a:cubicBezTo>
                  <a:pt x="27447" y="1105080"/>
                  <a:pt x="29228" y="1100845"/>
                  <a:pt x="30336" y="1096413"/>
                </a:cubicBezTo>
                <a:cubicBezTo>
                  <a:pt x="43865" y="1042288"/>
                  <a:pt x="26582" y="1109546"/>
                  <a:pt x="39003" y="1066077"/>
                </a:cubicBezTo>
                <a:cubicBezTo>
                  <a:pt x="40639" y="1060350"/>
                  <a:pt x="41626" y="1054448"/>
                  <a:pt x="43337" y="1048743"/>
                </a:cubicBezTo>
                <a:cubicBezTo>
                  <a:pt x="43352" y="1048693"/>
                  <a:pt x="54163" y="1016265"/>
                  <a:pt x="56338" y="1009740"/>
                </a:cubicBezTo>
                <a:cubicBezTo>
                  <a:pt x="57782" y="1005406"/>
                  <a:pt x="59775" y="1001218"/>
                  <a:pt x="60671" y="996739"/>
                </a:cubicBezTo>
                <a:cubicBezTo>
                  <a:pt x="62116" y="989516"/>
                  <a:pt x="62888" y="982126"/>
                  <a:pt x="65005" y="975071"/>
                </a:cubicBezTo>
                <a:cubicBezTo>
                  <a:pt x="67240" y="967620"/>
                  <a:pt x="71014" y="960714"/>
                  <a:pt x="73672" y="953403"/>
                </a:cubicBezTo>
                <a:cubicBezTo>
                  <a:pt x="76794" y="944817"/>
                  <a:pt x="79451" y="936068"/>
                  <a:pt x="82340" y="927401"/>
                </a:cubicBezTo>
                <a:lnTo>
                  <a:pt x="95341" y="888398"/>
                </a:lnTo>
                <a:cubicBezTo>
                  <a:pt x="96785" y="884064"/>
                  <a:pt x="97631" y="879483"/>
                  <a:pt x="99674" y="875397"/>
                </a:cubicBezTo>
                <a:cubicBezTo>
                  <a:pt x="110671" y="853404"/>
                  <a:pt x="104758" y="863437"/>
                  <a:pt x="117009" y="845061"/>
                </a:cubicBezTo>
                <a:cubicBezTo>
                  <a:pt x="118453" y="840727"/>
                  <a:pt x="118992" y="835977"/>
                  <a:pt x="121342" y="832060"/>
                </a:cubicBezTo>
                <a:cubicBezTo>
                  <a:pt x="123444" y="828556"/>
                  <a:pt x="127394" y="826532"/>
                  <a:pt x="130010" y="823393"/>
                </a:cubicBezTo>
                <a:cubicBezTo>
                  <a:pt x="134634" y="817844"/>
                  <a:pt x="138813" y="811935"/>
                  <a:pt x="143011" y="806058"/>
                </a:cubicBezTo>
                <a:cubicBezTo>
                  <a:pt x="146038" y="801820"/>
                  <a:pt x="148289" y="797012"/>
                  <a:pt x="151678" y="793058"/>
                </a:cubicBezTo>
                <a:cubicBezTo>
                  <a:pt x="156996" y="786854"/>
                  <a:pt x="164480" y="782522"/>
                  <a:pt x="169013" y="775723"/>
                </a:cubicBezTo>
                <a:cubicBezTo>
                  <a:pt x="190531" y="743444"/>
                  <a:pt x="162875" y="783089"/>
                  <a:pt x="190681" y="749721"/>
                </a:cubicBezTo>
                <a:cubicBezTo>
                  <a:pt x="194015" y="745720"/>
                  <a:pt x="196014" y="740721"/>
                  <a:pt x="199348" y="736720"/>
                </a:cubicBezTo>
                <a:cubicBezTo>
                  <a:pt x="203271" y="732012"/>
                  <a:pt x="208787" y="728706"/>
                  <a:pt x="212349" y="723719"/>
                </a:cubicBezTo>
                <a:cubicBezTo>
                  <a:pt x="216104" y="718462"/>
                  <a:pt x="217811" y="711994"/>
                  <a:pt x="221016" y="706385"/>
                </a:cubicBezTo>
                <a:cubicBezTo>
                  <a:pt x="223600" y="701863"/>
                  <a:pt x="226795" y="697718"/>
                  <a:pt x="229684" y="693384"/>
                </a:cubicBezTo>
                <a:cubicBezTo>
                  <a:pt x="232573" y="684717"/>
                  <a:pt x="233283" y="674984"/>
                  <a:pt x="238351" y="667382"/>
                </a:cubicBezTo>
                <a:cubicBezTo>
                  <a:pt x="263189" y="630123"/>
                  <a:pt x="233410" y="677264"/>
                  <a:pt x="251352" y="641380"/>
                </a:cubicBezTo>
                <a:cubicBezTo>
                  <a:pt x="253681" y="636722"/>
                  <a:pt x="257435" y="632901"/>
                  <a:pt x="260019" y="628379"/>
                </a:cubicBezTo>
                <a:cubicBezTo>
                  <a:pt x="263224" y="622770"/>
                  <a:pt x="265798" y="616822"/>
                  <a:pt x="268687" y="611044"/>
                </a:cubicBezTo>
                <a:cubicBezTo>
                  <a:pt x="270131" y="605266"/>
                  <a:pt x="270356" y="599037"/>
                  <a:pt x="273020" y="593710"/>
                </a:cubicBezTo>
                <a:cubicBezTo>
                  <a:pt x="274847" y="590055"/>
                  <a:pt x="279236" y="588311"/>
                  <a:pt x="281688" y="585042"/>
                </a:cubicBezTo>
                <a:cubicBezTo>
                  <a:pt x="287938" y="576709"/>
                  <a:pt x="293244" y="567707"/>
                  <a:pt x="299022" y="559040"/>
                </a:cubicBezTo>
                <a:cubicBezTo>
                  <a:pt x="301911" y="554707"/>
                  <a:pt x="305360" y="550698"/>
                  <a:pt x="307689" y="546040"/>
                </a:cubicBezTo>
                <a:cubicBezTo>
                  <a:pt x="310578" y="540262"/>
                  <a:pt x="313033" y="534245"/>
                  <a:pt x="316357" y="528705"/>
                </a:cubicBezTo>
                <a:cubicBezTo>
                  <a:pt x="321716" y="519773"/>
                  <a:pt x="327913" y="511370"/>
                  <a:pt x="333691" y="502703"/>
                </a:cubicBezTo>
                <a:lnTo>
                  <a:pt x="351026" y="476701"/>
                </a:lnTo>
                <a:cubicBezTo>
                  <a:pt x="353915" y="472367"/>
                  <a:pt x="358046" y="468641"/>
                  <a:pt x="359693" y="463700"/>
                </a:cubicBezTo>
                <a:cubicBezTo>
                  <a:pt x="361138" y="459366"/>
                  <a:pt x="361173" y="454266"/>
                  <a:pt x="364027" y="450699"/>
                </a:cubicBezTo>
                <a:cubicBezTo>
                  <a:pt x="367281" y="446632"/>
                  <a:pt x="372694" y="444921"/>
                  <a:pt x="377028" y="442032"/>
                </a:cubicBezTo>
                <a:cubicBezTo>
                  <a:pt x="379917" y="437698"/>
                  <a:pt x="382361" y="433032"/>
                  <a:pt x="385695" y="429031"/>
                </a:cubicBezTo>
                <a:cubicBezTo>
                  <a:pt x="391480" y="422089"/>
                  <a:pt x="402859" y="411151"/>
                  <a:pt x="411697" y="407363"/>
                </a:cubicBezTo>
                <a:cubicBezTo>
                  <a:pt x="417172" y="405017"/>
                  <a:pt x="423254" y="404474"/>
                  <a:pt x="429032" y="403029"/>
                </a:cubicBezTo>
                <a:cubicBezTo>
                  <a:pt x="433366" y="398695"/>
                  <a:pt x="438110" y="394736"/>
                  <a:pt x="442033" y="390028"/>
                </a:cubicBezTo>
                <a:cubicBezTo>
                  <a:pt x="445367" y="386027"/>
                  <a:pt x="446633" y="380281"/>
                  <a:pt x="450700" y="377027"/>
                </a:cubicBezTo>
                <a:cubicBezTo>
                  <a:pt x="454267" y="374173"/>
                  <a:pt x="459367" y="374138"/>
                  <a:pt x="463701" y="372694"/>
                </a:cubicBezTo>
                <a:cubicBezTo>
                  <a:pt x="470924" y="365471"/>
                  <a:pt x="479703" y="359524"/>
                  <a:pt x="485369" y="351025"/>
                </a:cubicBezTo>
                <a:cubicBezTo>
                  <a:pt x="491806" y="341369"/>
                  <a:pt x="493880" y="336416"/>
                  <a:pt x="502704" y="329357"/>
                </a:cubicBezTo>
                <a:cubicBezTo>
                  <a:pt x="506771" y="326104"/>
                  <a:pt x="511704" y="324024"/>
                  <a:pt x="515705" y="320690"/>
                </a:cubicBezTo>
                <a:cubicBezTo>
                  <a:pt x="537347" y="302655"/>
                  <a:pt x="518859" y="310972"/>
                  <a:pt x="541706" y="303355"/>
                </a:cubicBezTo>
                <a:cubicBezTo>
                  <a:pt x="562644" y="282419"/>
                  <a:pt x="536028" y="307899"/>
                  <a:pt x="563375" y="286021"/>
                </a:cubicBezTo>
                <a:cubicBezTo>
                  <a:pt x="585435" y="268372"/>
                  <a:pt x="554433" y="286157"/>
                  <a:pt x="589377" y="268686"/>
                </a:cubicBezTo>
                <a:cubicBezTo>
                  <a:pt x="614022" y="244041"/>
                  <a:pt x="590292" y="263895"/>
                  <a:pt x="615379" y="251351"/>
                </a:cubicBezTo>
                <a:cubicBezTo>
                  <a:pt x="648982" y="234549"/>
                  <a:pt x="608701" y="249244"/>
                  <a:pt x="641380" y="238350"/>
                </a:cubicBezTo>
                <a:cubicBezTo>
                  <a:pt x="644269" y="235461"/>
                  <a:pt x="646393" y="231510"/>
                  <a:pt x="650048" y="229683"/>
                </a:cubicBezTo>
                <a:cubicBezTo>
                  <a:pt x="658220" y="225597"/>
                  <a:pt x="676050" y="221016"/>
                  <a:pt x="676050" y="221016"/>
                </a:cubicBezTo>
                <a:cubicBezTo>
                  <a:pt x="680384" y="218127"/>
                  <a:pt x="684984" y="215603"/>
                  <a:pt x="689051" y="212349"/>
                </a:cubicBezTo>
                <a:cubicBezTo>
                  <a:pt x="692242" y="209797"/>
                  <a:pt x="694214" y="205783"/>
                  <a:pt x="697718" y="203681"/>
                </a:cubicBezTo>
                <a:cubicBezTo>
                  <a:pt x="701635" y="201331"/>
                  <a:pt x="706385" y="200792"/>
                  <a:pt x="710719" y="199348"/>
                </a:cubicBezTo>
                <a:cubicBezTo>
                  <a:pt x="718782" y="191284"/>
                  <a:pt x="721451" y="187481"/>
                  <a:pt x="732387" y="182013"/>
                </a:cubicBezTo>
                <a:cubicBezTo>
                  <a:pt x="736473" y="179970"/>
                  <a:pt x="741302" y="179722"/>
                  <a:pt x="745388" y="177679"/>
                </a:cubicBezTo>
                <a:cubicBezTo>
                  <a:pt x="750046" y="175350"/>
                  <a:pt x="753731" y="171341"/>
                  <a:pt x="758389" y="169012"/>
                </a:cubicBezTo>
                <a:cubicBezTo>
                  <a:pt x="762475" y="166969"/>
                  <a:pt x="767397" y="166896"/>
                  <a:pt x="771390" y="164678"/>
                </a:cubicBezTo>
                <a:cubicBezTo>
                  <a:pt x="780496" y="159619"/>
                  <a:pt x="787510" y="150638"/>
                  <a:pt x="797392" y="147344"/>
                </a:cubicBezTo>
                <a:cubicBezTo>
                  <a:pt x="818701" y="140241"/>
                  <a:pt x="822874" y="140211"/>
                  <a:pt x="840728" y="130009"/>
                </a:cubicBezTo>
                <a:cubicBezTo>
                  <a:pt x="845250" y="127425"/>
                  <a:pt x="849775" y="124732"/>
                  <a:pt x="853729" y="121342"/>
                </a:cubicBezTo>
                <a:cubicBezTo>
                  <a:pt x="876719" y="101637"/>
                  <a:pt x="865677" y="108125"/>
                  <a:pt x="884065" y="86673"/>
                </a:cubicBezTo>
                <a:cubicBezTo>
                  <a:pt x="918746" y="46213"/>
                  <a:pt x="878372" y="98977"/>
                  <a:pt x="905733" y="60671"/>
                </a:cubicBezTo>
                <a:cubicBezTo>
                  <a:pt x="909931" y="54793"/>
                  <a:pt x="914536" y="49214"/>
                  <a:pt x="918734" y="43336"/>
                </a:cubicBezTo>
                <a:cubicBezTo>
                  <a:pt x="921761" y="39098"/>
                  <a:pt x="922565" y="32269"/>
                  <a:pt x="927401" y="30335"/>
                </a:cubicBezTo>
                <a:cubicBezTo>
                  <a:pt x="938214" y="26010"/>
                  <a:pt x="950488" y="27221"/>
                  <a:pt x="962070" y="26002"/>
                </a:cubicBezTo>
                <a:cubicBezTo>
                  <a:pt x="977938" y="24332"/>
                  <a:pt x="993894" y="23532"/>
                  <a:pt x="1009741" y="21668"/>
                </a:cubicBezTo>
                <a:cubicBezTo>
                  <a:pt x="1056671" y="16146"/>
                  <a:pt x="1015608" y="17334"/>
                  <a:pt x="1048743" y="0"/>
                </a:cubicBezTo>
                <a:close/>
              </a:path>
            </a:pathLst>
          </a:custGeom>
          <a:pattFill prst="wd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Freihandform 21"/>
          <p:cNvSpPr/>
          <p:nvPr/>
        </p:nvSpPr>
        <p:spPr>
          <a:xfrm>
            <a:off x="537373" y="3254571"/>
            <a:ext cx="1733459" cy="1633785"/>
          </a:xfrm>
          <a:custGeom>
            <a:avLst/>
            <a:gdLst>
              <a:gd name="connsiteX0" fmla="*/ 52003 w 1733459"/>
              <a:gd name="connsiteY0" fmla="*/ 0 h 1633785"/>
              <a:gd name="connsiteX1" fmla="*/ 52003 w 1733459"/>
              <a:gd name="connsiteY1" fmla="*/ 0 h 1633785"/>
              <a:gd name="connsiteX2" fmla="*/ 43336 w 1733459"/>
              <a:gd name="connsiteY2" fmla="*/ 73672 h 1633785"/>
              <a:gd name="connsiteX3" fmla="*/ 34669 w 1733459"/>
              <a:gd name="connsiteY3" fmla="*/ 112674 h 1633785"/>
              <a:gd name="connsiteX4" fmla="*/ 30335 w 1733459"/>
              <a:gd name="connsiteY4" fmla="*/ 143010 h 1633785"/>
              <a:gd name="connsiteX5" fmla="*/ 26001 w 1733459"/>
              <a:gd name="connsiteY5" fmla="*/ 156011 h 1633785"/>
              <a:gd name="connsiteX6" fmla="*/ 21668 w 1733459"/>
              <a:gd name="connsiteY6" fmla="*/ 182013 h 1633785"/>
              <a:gd name="connsiteX7" fmla="*/ 17334 w 1733459"/>
              <a:gd name="connsiteY7" fmla="*/ 238350 h 1633785"/>
              <a:gd name="connsiteX8" fmla="*/ 13000 w 1733459"/>
              <a:gd name="connsiteY8" fmla="*/ 255685 h 1633785"/>
              <a:gd name="connsiteX9" fmla="*/ 8667 w 1733459"/>
              <a:gd name="connsiteY9" fmla="*/ 286020 h 1633785"/>
              <a:gd name="connsiteX10" fmla="*/ 0 w 1733459"/>
              <a:gd name="connsiteY10" fmla="*/ 346692 h 1633785"/>
              <a:gd name="connsiteX11" fmla="*/ 4333 w 1733459"/>
              <a:gd name="connsiteY11" fmla="*/ 658714 h 1633785"/>
              <a:gd name="connsiteX12" fmla="*/ 13000 w 1733459"/>
              <a:gd name="connsiteY12" fmla="*/ 697717 h 1633785"/>
              <a:gd name="connsiteX13" fmla="*/ 17334 w 1733459"/>
              <a:gd name="connsiteY13" fmla="*/ 715052 h 1633785"/>
              <a:gd name="connsiteX14" fmla="*/ 21668 w 1733459"/>
              <a:gd name="connsiteY14" fmla="*/ 736720 h 1633785"/>
              <a:gd name="connsiteX15" fmla="*/ 26001 w 1733459"/>
              <a:gd name="connsiteY15" fmla="*/ 749721 h 1633785"/>
              <a:gd name="connsiteX16" fmla="*/ 34669 w 1733459"/>
              <a:gd name="connsiteY16" fmla="*/ 784390 h 1633785"/>
              <a:gd name="connsiteX17" fmla="*/ 43336 w 1733459"/>
              <a:gd name="connsiteY17" fmla="*/ 801725 h 1633785"/>
              <a:gd name="connsiteX18" fmla="*/ 47670 w 1733459"/>
              <a:gd name="connsiteY18" fmla="*/ 819059 h 1633785"/>
              <a:gd name="connsiteX19" fmla="*/ 56337 w 1733459"/>
              <a:gd name="connsiteY19" fmla="*/ 832060 h 1633785"/>
              <a:gd name="connsiteX20" fmla="*/ 65004 w 1733459"/>
              <a:gd name="connsiteY20" fmla="*/ 858062 h 1633785"/>
              <a:gd name="connsiteX21" fmla="*/ 73672 w 1733459"/>
              <a:gd name="connsiteY21" fmla="*/ 884064 h 1633785"/>
              <a:gd name="connsiteX22" fmla="*/ 86672 w 1733459"/>
              <a:gd name="connsiteY22" fmla="*/ 923067 h 1633785"/>
              <a:gd name="connsiteX23" fmla="*/ 91006 w 1733459"/>
              <a:gd name="connsiteY23" fmla="*/ 936068 h 1633785"/>
              <a:gd name="connsiteX24" fmla="*/ 99673 w 1733459"/>
              <a:gd name="connsiteY24" fmla="*/ 970737 h 1633785"/>
              <a:gd name="connsiteX25" fmla="*/ 112674 w 1733459"/>
              <a:gd name="connsiteY25" fmla="*/ 1009740 h 1633785"/>
              <a:gd name="connsiteX26" fmla="*/ 117008 w 1733459"/>
              <a:gd name="connsiteY26" fmla="*/ 1022741 h 1633785"/>
              <a:gd name="connsiteX27" fmla="*/ 121342 w 1733459"/>
              <a:gd name="connsiteY27" fmla="*/ 1035742 h 1633785"/>
              <a:gd name="connsiteX28" fmla="*/ 134343 w 1733459"/>
              <a:gd name="connsiteY28" fmla="*/ 1066077 h 1633785"/>
              <a:gd name="connsiteX29" fmla="*/ 143010 w 1733459"/>
              <a:gd name="connsiteY29" fmla="*/ 1083412 h 1633785"/>
              <a:gd name="connsiteX30" fmla="*/ 160345 w 1733459"/>
              <a:gd name="connsiteY30" fmla="*/ 1122415 h 1633785"/>
              <a:gd name="connsiteX31" fmla="*/ 169012 w 1733459"/>
              <a:gd name="connsiteY31" fmla="*/ 1152750 h 1633785"/>
              <a:gd name="connsiteX32" fmla="*/ 186346 w 1733459"/>
              <a:gd name="connsiteY32" fmla="*/ 1178752 h 1633785"/>
              <a:gd name="connsiteX33" fmla="*/ 195014 w 1733459"/>
              <a:gd name="connsiteY33" fmla="*/ 1204754 h 1633785"/>
              <a:gd name="connsiteX34" fmla="*/ 212348 w 1733459"/>
              <a:gd name="connsiteY34" fmla="*/ 1230756 h 1633785"/>
              <a:gd name="connsiteX35" fmla="*/ 216682 w 1733459"/>
              <a:gd name="connsiteY35" fmla="*/ 1243757 h 1633785"/>
              <a:gd name="connsiteX36" fmla="*/ 225349 w 1733459"/>
              <a:gd name="connsiteY36" fmla="*/ 1256758 h 1633785"/>
              <a:gd name="connsiteX37" fmla="*/ 229683 w 1733459"/>
              <a:gd name="connsiteY37" fmla="*/ 1269759 h 1633785"/>
              <a:gd name="connsiteX38" fmla="*/ 247018 w 1733459"/>
              <a:gd name="connsiteY38" fmla="*/ 1295761 h 1633785"/>
              <a:gd name="connsiteX39" fmla="*/ 255685 w 1733459"/>
              <a:gd name="connsiteY39" fmla="*/ 1308762 h 1633785"/>
              <a:gd name="connsiteX40" fmla="*/ 260018 w 1733459"/>
              <a:gd name="connsiteY40" fmla="*/ 1321763 h 1633785"/>
              <a:gd name="connsiteX41" fmla="*/ 268686 w 1733459"/>
              <a:gd name="connsiteY41" fmla="*/ 1330430 h 1633785"/>
              <a:gd name="connsiteX42" fmla="*/ 277353 w 1733459"/>
              <a:gd name="connsiteY42" fmla="*/ 1347765 h 1633785"/>
              <a:gd name="connsiteX43" fmla="*/ 281687 w 1733459"/>
              <a:gd name="connsiteY43" fmla="*/ 1360765 h 1633785"/>
              <a:gd name="connsiteX44" fmla="*/ 290354 w 1733459"/>
              <a:gd name="connsiteY44" fmla="*/ 1373766 h 1633785"/>
              <a:gd name="connsiteX45" fmla="*/ 294688 w 1733459"/>
              <a:gd name="connsiteY45" fmla="*/ 1386767 h 1633785"/>
              <a:gd name="connsiteX46" fmla="*/ 303355 w 1733459"/>
              <a:gd name="connsiteY46" fmla="*/ 1395435 h 1633785"/>
              <a:gd name="connsiteX47" fmla="*/ 312022 w 1733459"/>
              <a:gd name="connsiteY47" fmla="*/ 1412769 h 1633785"/>
              <a:gd name="connsiteX48" fmla="*/ 320690 w 1733459"/>
              <a:gd name="connsiteY48" fmla="*/ 1421437 h 1633785"/>
              <a:gd name="connsiteX49" fmla="*/ 338024 w 1733459"/>
              <a:gd name="connsiteY49" fmla="*/ 1447438 h 1633785"/>
              <a:gd name="connsiteX50" fmla="*/ 359692 w 1733459"/>
              <a:gd name="connsiteY50" fmla="*/ 1473440 h 1633785"/>
              <a:gd name="connsiteX51" fmla="*/ 372693 w 1733459"/>
              <a:gd name="connsiteY51" fmla="*/ 1486441 h 1633785"/>
              <a:gd name="connsiteX52" fmla="*/ 390028 w 1733459"/>
              <a:gd name="connsiteY52" fmla="*/ 1512443 h 1633785"/>
              <a:gd name="connsiteX53" fmla="*/ 398695 w 1733459"/>
              <a:gd name="connsiteY53" fmla="*/ 1525444 h 1633785"/>
              <a:gd name="connsiteX54" fmla="*/ 411696 w 1733459"/>
              <a:gd name="connsiteY54" fmla="*/ 1534111 h 1633785"/>
              <a:gd name="connsiteX55" fmla="*/ 429031 w 1733459"/>
              <a:gd name="connsiteY55" fmla="*/ 1551446 h 1633785"/>
              <a:gd name="connsiteX56" fmla="*/ 455033 w 1733459"/>
              <a:gd name="connsiteY56" fmla="*/ 1577448 h 1633785"/>
              <a:gd name="connsiteX57" fmla="*/ 476701 w 1733459"/>
              <a:gd name="connsiteY57" fmla="*/ 1594783 h 1633785"/>
              <a:gd name="connsiteX58" fmla="*/ 489702 w 1733459"/>
              <a:gd name="connsiteY58" fmla="*/ 1603450 h 1633785"/>
              <a:gd name="connsiteX59" fmla="*/ 502703 w 1733459"/>
              <a:gd name="connsiteY59" fmla="*/ 1616451 h 1633785"/>
              <a:gd name="connsiteX60" fmla="*/ 528705 w 1733459"/>
              <a:gd name="connsiteY60" fmla="*/ 1633785 h 1633785"/>
              <a:gd name="connsiteX61" fmla="*/ 1733459 w 1733459"/>
              <a:gd name="connsiteY61" fmla="*/ 437698 h 1633785"/>
              <a:gd name="connsiteX62" fmla="*/ 52003 w 1733459"/>
              <a:gd name="connsiteY62" fmla="*/ 0 h 163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733459" h="1633785">
                <a:moveTo>
                  <a:pt x="52003" y="0"/>
                </a:moveTo>
                <a:lnTo>
                  <a:pt x="52003" y="0"/>
                </a:lnTo>
                <a:cubicBezTo>
                  <a:pt x="49726" y="20493"/>
                  <a:pt x="46317" y="52809"/>
                  <a:pt x="43336" y="73672"/>
                </a:cubicBezTo>
                <a:cubicBezTo>
                  <a:pt x="39522" y="100365"/>
                  <a:pt x="41120" y="93321"/>
                  <a:pt x="34669" y="112674"/>
                </a:cubicBezTo>
                <a:cubicBezTo>
                  <a:pt x="33224" y="122786"/>
                  <a:pt x="32338" y="132994"/>
                  <a:pt x="30335" y="143010"/>
                </a:cubicBezTo>
                <a:cubicBezTo>
                  <a:pt x="29439" y="147489"/>
                  <a:pt x="26992" y="151552"/>
                  <a:pt x="26001" y="156011"/>
                </a:cubicBezTo>
                <a:cubicBezTo>
                  <a:pt x="24095" y="164589"/>
                  <a:pt x="23112" y="173346"/>
                  <a:pt x="21668" y="182013"/>
                </a:cubicBezTo>
                <a:cubicBezTo>
                  <a:pt x="20223" y="200792"/>
                  <a:pt x="19535" y="219645"/>
                  <a:pt x="17334" y="238350"/>
                </a:cubicBezTo>
                <a:cubicBezTo>
                  <a:pt x="16638" y="244265"/>
                  <a:pt x="14065" y="249825"/>
                  <a:pt x="13000" y="255685"/>
                </a:cubicBezTo>
                <a:cubicBezTo>
                  <a:pt x="11173" y="265735"/>
                  <a:pt x="10220" y="275924"/>
                  <a:pt x="8667" y="286020"/>
                </a:cubicBezTo>
                <a:cubicBezTo>
                  <a:pt x="334" y="340184"/>
                  <a:pt x="8185" y="281202"/>
                  <a:pt x="0" y="346692"/>
                </a:cubicBezTo>
                <a:cubicBezTo>
                  <a:pt x="1444" y="450699"/>
                  <a:pt x="1667" y="554731"/>
                  <a:pt x="4333" y="658714"/>
                </a:cubicBezTo>
                <a:cubicBezTo>
                  <a:pt x="4884" y="680186"/>
                  <a:pt x="8246" y="681077"/>
                  <a:pt x="13000" y="697717"/>
                </a:cubicBezTo>
                <a:cubicBezTo>
                  <a:pt x="14636" y="703444"/>
                  <a:pt x="16042" y="709238"/>
                  <a:pt x="17334" y="715052"/>
                </a:cubicBezTo>
                <a:cubicBezTo>
                  <a:pt x="18932" y="722242"/>
                  <a:pt x="19882" y="729574"/>
                  <a:pt x="21668" y="736720"/>
                </a:cubicBezTo>
                <a:cubicBezTo>
                  <a:pt x="22776" y="741152"/>
                  <a:pt x="24893" y="745289"/>
                  <a:pt x="26001" y="749721"/>
                </a:cubicBezTo>
                <a:cubicBezTo>
                  <a:pt x="30071" y="766002"/>
                  <a:pt x="28725" y="770520"/>
                  <a:pt x="34669" y="784390"/>
                </a:cubicBezTo>
                <a:cubicBezTo>
                  <a:pt x="37214" y="790328"/>
                  <a:pt x="41068" y="795676"/>
                  <a:pt x="43336" y="801725"/>
                </a:cubicBezTo>
                <a:cubicBezTo>
                  <a:pt x="45427" y="807302"/>
                  <a:pt x="45324" y="813585"/>
                  <a:pt x="47670" y="819059"/>
                </a:cubicBezTo>
                <a:cubicBezTo>
                  <a:pt x="49722" y="823846"/>
                  <a:pt x="54222" y="827301"/>
                  <a:pt x="56337" y="832060"/>
                </a:cubicBezTo>
                <a:cubicBezTo>
                  <a:pt x="60047" y="840409"/>
                  <a:pt x="62115" y="849395"/>
                  <a:pt x="65004" y="858062"/>
                </a:cubicBezTo>
                <a:lnTo>
                  <a:pt x="73672" y="884064"/>
                </a:lnTo>
                <a:lnTo>
                  <a:pt x="86672" y="923067"/>
                </a:lnTo>
                <a:cubicBezTo>
                  <a:pt x="88117" y="927401"/>
                  <a:pt x="89898" y="931636"/>
                  <a:pt x="91006" y="936068"/>
                </a:cubicBezTo>
                <a:cubicBezTo>
                  <a:pt x="93895" y="947624"/>
                  <a:pt x="95906" y="959436"/>
                  <a:pt x="99673" y="970737"/>
                </a:cubicBezTo>
                <a:lnTo>
                  <a:pt x="112674" y="1009740"/>
                </a:lnTo>
                <a:lnTo>
                  <a:pt x="117008" y="1022741"/>
                </a:lnTo>
                <a:cubicBezTo>
                  <a:pt x="118453" y="1027075"/>
                  <a:pt x="119299" y="1031656"/>
                  <a:pt x="121342" y="1035742"/>
                </a:cubicBezTo>
                <a:cubicBezTo>
                  <a:pt x="150080" y="1093217"/>
                  <a:pt x="115218" y="1021451"/>
                  <a:pt x="134343" y="1066077"/>
                </a:cubicBezTo>
                <a:cubicBezTo>
                  <a:pt x="136888" y="1072015"/>
                  <a:pt x="140611" y="1077414"/>
                  <a:pt x="143010" y="1083412"/>
                </a:cubicBezTo>
                <a:cubicBezTo>
                  <a:pt x="158480" y="1122088"/>
                  <a:pt x="143670" y="1097404"/>
                  <a:pt x="160345" y="1122415"/>
                </a:cubicBezTo>
                <a:cubicBezTo>
                  <a:pt x="161366" y="1126500"/>
                  <a:pt x="166184" y="1147660"/>
                  <a:pt x="169012" y="1152750"/>
                </a:cubicBezTo>
                <a:cubicBezTo>
                  <a:pt x="174071" y="1161856"/>
                  <a:pt x="183052" y="1168870"/>
                  <a:pt x="186346" y="1178752"/>
                </a:cubicBezTo>
                <a:cubicBezTo>
                  <a:pt x="189235" y="1187419"/>
                  <a:pt x="189946" y="1197152"/>
                  <a:pt x="195014" y="1204754"/>
                </a:cubicBezTo>
                <a:cubicBezTo>
                  <a:pt x="200792" y="1213421"/>
                  <a:pt x="209054" y="1220874"/>
                  <a:pt x="212348" y="1230756"/>
                </a:cubicBezTo>
                <a:cubicBezTo>
                  <a:pt x="213793" y="1235090"/>
                  <a:pt x="214639" y="1239671"/>
                  <a:pt x="216682" y="1243757"/>
                </a:cubicBezTo>
                <a:cubicBezTo>
                  <a:pt x="219011" y="1248415"/>
                  <a:pt x="223020" y="1252100"/>
                  <a:pt x="225349" y="1256758"/>
                </a:cubicBezTo>
                <a:cubicBezTo>
                  <a:pt x="227392" y="1260844"/>
                  <a:pt x="227464" y="1265766"/>
                  <a:pt x="229683" y="1269759"/>
                </a:cubicBezTo>
                <a:cubicBezTo>
                  <a:pt x="234742" y="1278865"/>
                  <a:pt x="241240" y="1287094"/>
                  <a:pt x="247018" y="1295761"/>
                </a:cubicBezTo>
                <a:lnTo>
                  <a:pt x="255685" y="1308762"/>
                </a:lnTo>
                <a:cubicBezTo>
                  <a:pt x="257129" y="1313096"/>
                  <a:pt x="257668" y="1317846"/>
                  <a:pt x="260018" y="1321763"/>
                </a:cubicBezTo>
                <a:cubicBezTo>
                  <a:pt x="262120" y="1325267"/>
                  <a:pt x="266420" y="1327030"/>
                  <a:pt x="268686" y="1330430"/>
                </a:cubicBezTo>
                <a:cubicBezTo>
                  <a:pt x="272270" y="1335805"/>
                  <a:pt x="274808" y="1341827"/>
                  <a:pt x="277353" y="1347765"/>
                </a:cubicBezTo>
                <a:cubicBezTo>
                  <a:pt x="279152" y="1351963"/>
                  <a:pt x="279644" y="1356679"/>
                  <a:pt x="281687" y="1360765"/>
                </a:cubicBezTo>
                <a:cubicBezTo>
                  <a:pt x="284016" y="1365423"/>
                  <a:pt x="288025" y="1369108"/>
                  <a:pt x="290354" y="1373766"/>
                </a:cubicBezTo>
                <a:cubicBezTo>
                  <a:pt x="292397" y="1377852"/>
                  <a:pt x="292338" y="1382850"/>
                  <a:pt x="294688" y="1386767"/>
                </a:cubicBezTo>
                <a:cubicBezTo>
                  <a:pt x="296790" y="1390271"/>
                  <a:pt x="301089" y="1392035"/>
                  <a:pt x="303355" y="1395435"/>
                </a:cubicBezTo>
                <a:cubicBezTo>
                  <a:pt x="306938" y="1400810"/>
                  <a:pt x="308439" y="1407394"/>
                  <a:pt x="312022" y="1412769"/>
                </a:cubicBezTo>
                <a:cubicBezTo>
                  <a:pt x="314289" y="1416169"/>
                  <a:pt x="318238" y="1418168"/>
                  <a:pt x="320690" y="1421437"/>
                </a:cubicBezTo>
                <a:cubicBezTo>
                  <a:pt x="326940" y="1429770"/>
                  <a:pt x="330659" y="1440072"/>
                  <a:pt x="338024" y="1447438"/>
                </a:cubicBezTo>
                <a:cubicBezTo>
                  <a:pt x="360546" y="1469962"/>
                  <a:pt x="328776" y="1437372"/>
                  <a:pt x="359692" y="1473440"/>
                </a:cubicBezTo>
                <a:cubicBezTo>
                  <a:pt x="363681" y="1478093"/>
                  <a:pt x="368930" y="1481603"/>
                  <a:pt x="372693" y="1486441"/>
                </a:cubicBezTo>
                <a:cubicBezTo>
                  <a:pt x="379088" y="1494664"/>
                  <a:pt x="384250" y="1503776"/>
                  <a:pt x="390028" y="1512443"/>
                </a:cubicBezTo>
                <a:cubicBezTo>
                  <a:pt x="392917" y="1516777"/>
                  <a:pt x="394361" y="1522555"/>
                  <a:pt x="398695" y="1525444"/>
                </a:cubicBezTo>
                <a:lnTo>
                  <a:pt x="411696" y="1534111"/>
                </a:lnTo>
                <a:cubicBezTo>
                  <a:pt x="420942" y="1561846"/>
                  <a:pt x="408229" y="1535267"/>
                  <a:pt x="429031" y="1551446"/>
                </a:cubicBezTo>
                <a:cubicBezTo>
                  <a:pt x="438706" y="1558971"/>
                  <a:pt x="444834" y="1570649"/>
                  <a:pt x="455033" y="1577448"/>
                </a:cubicBezTo>
                <a:cubicBezTo>
                  <a:pt x="495048" y="1604124"/>
                  <a:pt x="445826" y="1570082"/>
                  <a:pt x="476701" y="1594783"/>
                </a:cubicBezTo>
                <a:cubicBezTo>
                  <a:pt x="480768" y="1598037"/>
                  <a:pt x="485701" y="1600116"/>
                  <a:pt x="489702" y="1603450"/>
                </a:cubicBezTo>
                <a:cubicBezTo>
                  <a:pt x="494410" y="1607373"/>
                  <a:pt x="497865" y="1612688"/>
                  <a:pt x="502703" y="1616451"/>
                </a:cubicBezTo>
                <a:cubicBezTo>
                  <a:pt x="510926" y="1622846"/>
                  <a:pt x="528705" y="1633785"/>
                  <a:pt x="528705" y="1633785"/>
                </a:cubicBezTo>
                <a:lnTo>
                  <a:pt x="1733459" y="437698"/>
                </a:lnTo>
                <a:lnTo>
                  <a:pt x="52003" y="0"/>
                </a:lnTo>
                <a:close/>
              </a:path>
            </a:pathLst>
          </a:cu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itel 3"/>
          <p:cNvSpPr>
            <a:spLocks noGrp="1"/>
          </p:cNvSpPr>
          <p:nvPr>
            <p:ph type="title"/>
          </p:nvPr>
        </p:nvSpPr>
        <p:spPr/>
        <p:txBody>
          <a:bodyPr/>
          <a:lstStyle/>
          <a:p>
            <a:r>
              <a:rPr lang="de-DE" dirty="0" smtClean="0"/>
              <a:t>Fazit</a:t>
            </a:r>
            <a:endParaRPr lang="de-DE" dirty="0"/>
          </a:p>
        </p:txBody>
      </p:sp>
      <p:pic>
        <p:nvPicPr>
          <p:cNvPr id="9" name="Picture 2"/>
          <p:cNvPicPr>
            <a:picLocks noGrp="1" noChangeAspect="1" noChangeArrowheads="1"/>
          </p:cNvPicPr>
          <p:nvPr>
            <p:ph sz="half" idx="1"/>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807" r="552"/>
          <a:stretch/>
        </p:blipFill>
        <p:spPr bwMode="auto">
          <a:xfrm>
            <a:off x="457200" y="1689698"/>
            <a:ext cx="3657600" cy="3872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Grp="1" noChangeAspect="1" noChangeArrowheads="1"/>
          </p:cNvPicPr>
          <p:nvPr>
            <p:ph sz="half" idx="2"/>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807" r="552"/>
          <a:stretch/>
        </p:blipFill>
        <p:spPr bwMode="auto">
          <a:xfrm>
            <a:off x="4419600" y="1689698"/>
            <a:ext cx="3657600" cy="3872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feld 6"/>
          <p:cNvSpPr txBox="1"/>
          <p:nvPr/>
        </p:nvSpPr>
        <p:spPr>
          <a:xfrm>
            <a:off x="203801" y="1359369"/>
            <a:ext cx="2448272" cy="461665"/>
          </a:xfrm>
          <a:prstGeom prst="rect">
            <a:avLst/>
          </a:prstGeom>
          <a:noFill/>
        </p:spPr>
        <p:txBody>
          <a:bodyPr wrap="square" rtlCol="0">
            <a:spAutoFit/>
          </a:bodyPr>
          <a:lstStyle/>
          <a:p>
            <a:pPr algn="ctr"/>
            <a:r>
              <a:rPr lang="de-DE" sz="2400" b="1" dirty="0" smtClean="0"/>
              <a:t>Lehrer</a:t>
            </a:r>
            <a:endParaRPr lang="de-DE" sz="2400" b="1" dirty="0"/>
          </a:p>
        </p:txBody>
      </p:sp>
      <p:sp>
        <p:nvSpPr>
          <p:cNvPr id="12" name="Textfeld 11"/>
          <p:cNvSpPr txBox="1"/>
          <p:nvPr/>
        </p:nvSpPr>
        <p:spPr>
          <a:xfrm>
            <a:off x="4355976" y="1359369"/>
            <a:ext cx="2448272" cy="461665"/>
          </a:xfrm>
          <a:prstGeom prst="rect">
            <a:avLst/>
          </a:prstGeom>
          <a:noFill/>
        </p:spPr>
        <p:txBody>
          <a:bodyPr wrap="square" rtlCol="0">
            <a:spAutoFit/>
          </a:bodyPr>
          <a:lstStyle/>
          <a:p>
            <a:pPr algn="ctr"/>
            <a:r>
              <a:rPr lang="de-DE" sz="2400" b="1" dirty="0" smtClean="0"/>
              <a:t>Schüler</a:t>
            </a:r>
            <a:endParaRPr lang="de-DE" sz="2400" b="1" dirty="0"/>
          </a:p>
        </p:txBody>
      </p:sp>
      <p:grpSp>
        <p:nvGrpSpPr>
          <p:cNvPr id="3080" name="Gruppieren 3079"/>
          <p:cNvGrpSpPr/>
          <p:nvPr/>
        </p:nvGrpSpPr>
        <p:grpSpPr>
          <a:xfrm>
            <a:off x="1115616" y="4005064"/>
            <a:ext cx="2376264" cy="2520280"/>
            <a:chOff x="1115616" y="4005064"/>
            <a:chExt cx="2376264" cy="2520280"/>
          </a:xfrm>
        </p:grpSpPr>
        <p:sp>
          <p:nvSpPr>
            <p:cNvPr id="24" name="Textfeld 23"/>
            <p:cNvSpPr txBox="1"/>
            <p:nvPr/>
          </p:nvSpPr>
          <p:spPr>
            <a:xfrm>
              <a:off x="1115616" y="5571237"/>
              <a:ext cx="2376264"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de-DE" sz="2800" b="1" dirty="0" smtClean="0"/>
                <a:t>4-7,5 Std. </a:t>
              </a:r>
              <a:br>
                <a:rPr lang="de-DE" sz="2800" b="1" dirty="0" smtClean="0"/>
              </a:br>
              <a:r>
                <a:rPr lang="de-DE" sz="2800" b="1" dirty="0" smtClean="0"/>
                <a:t>Freizeit</a:t>
              </a:r>
              <a:endParaRPr lang="de-DE" sz="2800" b="1" dirty="0"/>
            </a:p>
          </p:txBody>
        </p:sp>
        <p:cxnSp>
          <p:nvCxnSpPr>
            <p:cNvPr id="26" name="Gerade Verbindung mit Pfeil 25"/>
            <p:cNvCxnSpPr>
              <a:stCxn id="24" idx="0"/>
            </p:cNvCxnSpPr>
            <p:nvPr/>
          </p:nvCxnSpPr>
          <p:spPr>
            <a:xfrm flipH="1" flipV="1">
              <a:off x="1475656" y="4005064"/>
              <a:ext cx="828092" cy="156617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grpSp>
        <p:nvGrpSpPr>
          <p:cNvPr id="3081" name="Gruppieren 3080"/>
          <p:cNvGrpSpPr/>
          <p:nvPr/>
        </p:nvGrpSpPr>
        <p:grpSpPr>
          <a:xfrm>
            <a:off x="5070376" y="3453441"/>
            <a:ext cx="2376264" cy="3071902"/>
            <a:chOff x="5070376" y="3453441"/>
            <a:chExt cx="2376264" cy="3071902"/>
          </a:xfrm>
        </p:grpSpPr>
        <p:sp>
          <p:nvSpPr>
            <p:cNvPr id="29" name="Textfeld 28"/>
            <p:cNvSpPr txBox="1"/>
            <p:nvPr/>
          </p:nvSpPr>
          <p:spPr>
            <a:xfrm>
              <a:off x="5070376" y="5571236"/>
              <a:ext cx="2376264"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de-DE" sz="2800" b="1" dirty="0" smtClean="0"/>
                <a:t>7,5-12 Std.</a:t>
              </a:r>
              <a:br>
                <a:rPr lang="de-DE" sz="2800" b="1" dirty="0" smtClean="0"/>
              </a:br>
              <a:r>
                <a:rPr lang="de-DE" sz="2800" b="1" dirty="0" smtClean="0"/>
                <a:t>Freizeit</a:t>
              </a:r>
              <a:endParaRPr lang="de-DE" sz="2800" b="1" dirty="0"/>
            </a:p>
          </p:txBody>
        </p:sp>
        <p:cxnSp>
          <p:nvCxnSpPr>
            <p:cNvPr id="31" name="Gerade Verbindung mit Pfeil 30"/>
            <p:cNvCxnSpPr>
              <a:stCxn id="29" idx="0"/>
            </p:cNvCxnSpPr>
            <p:nvPr/>
          </p:nvCxnSpPr>
          <p:spPr>
            <a:xfrm flipH="1" flipV="1">
              <a:off x="5548393" y="3453441"/>
              <a:ext cx="710115" cy="211779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3073" name="Ovale Legende 3072"/>
          <p:cNvSpPr/>
          <p:nvPr/>
        </p:nvSpPr>
        <p:spPr>
          <a:xfrm>
            <a:off x="2123728" y="573105"/>
            <a:ext cx="2484276" cy="1224136"/>
          </a:xfrm>
          <a:prstGeom prst="wedgeEllipseCallout">
            <a:avLst>
              <a:gd name="adj1" fmla="val -58066"/>
              <a:gd name="adj2" fmla="val 365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t>Sind insgesamt relativ zufrieden mit ihrer </a:t>
            </a:r>
            <a:br>
              <a:rPr lang="de-DE" sz="1600" dirty="0" smtClean="0"/>
            </a:br>
            <a:r>
              <a:rPr lang="de-DE" sz="1600" dirty="0" smtClean="0"/>
              <a:t>Work-Life-Balance</a:t>
            </a:r>
            <a:endParaRPr lang="de-DE" sz="1600" dirty="0"/>
          </a:p>
        </p:txBody>
      </p:sp>
      <p:sp>
        <p:nvSpPr>
          <p:cNvPr id="3076" name="Ovale Legende 3075"/>
          <p:cNvSpPr/>
          <p:nvPr/>
        </p:nvSpPr>
        <p:spPr>
          <a:xfrm flipH="1">
            <a:off x="6091672" y="115872"/>
            <a:ext cx="2709936" cy="1262857"/>
          </a:xfrm>
          <a:prstGeom prst="wedgeEllipseCallout">
            <a:avLst>
              <a:gd name="adj1" fmla="val 49318"/>
              <a:gd name="adj2" fmla="val 624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t>Sind auf jeden fall zufrieden und würden nichts ändern wollen</a:t>
            </a:r>
            <a:endParaRPr lang="de-DE" sz="1600" dirty="0"/>
          </a:p>
        </p:txBody>
      </p:sp>
      <p:grpSp>
        <p:nvGrpSpPr>
          <p:cNvPr id="3079" name="Gruppieren 3078"/>
          <p:cNvGrpSpPr/>
          <p:nvPr/>
        </p:nvGrpSpPr>
        <p:grpSpPr>
          <a:xfrm>
            <a:off x="1560004" y="434913"/>
            <a:ext cx="6096000" cy="6096000"/>
            <a:chOff x="1733364" y="376467"/>
            <a:chExt cx="6096000" cy="6096000"/>
          </a:xfrm>
        </p:grpSpPr>
        <p:pic>
          <p:nvPicPr>
            <p:cNvPr id="3077" name="Picture 4"/>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33364" y="376467"/>
              <a:ext cx="609600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8" name="Textfeld 3077"/>
            <p:cNvSpPr txBox="1"/>
            <p:nvPr/>
          </p:nvSpPr>
          <p:spPr>
            <a:xfrm>
              <a:off x="3203848" y="2636912"/>
              <a:ext cx="2699602" cy="1477328"/>
            </a:xfrm>
            <a:prstGeom prst="rect">
              <a:avLst/>
            </a:prstGeom>
            <a:noFill/>
            <a:ln>
              <a:noFill/>
            </a:ln>
          </p:spPr>
          <p:txBody>
            <a:bodyPr wrap="square" rtlCol="0">
              <a:spAutoFit/>
            </a:bodyPr>
            <a:lstStyle/>
            <a:p>
              <a:pPr algn="ctr"/>
              <a:r>
                <a:rPr lang="de-DE" b="1" dirty="0" smtClean="0">
                  <a:solidFill>
                    <a:schemeClr val="bg1"/>
                  </a:solidFill>
                </a:rPr>
                <a:t>Laut einer Studie aus dem Jahr 2013 liegt der Bundesdurchschnitt bei 3 Stunden und 49 Minuten Freizeit pro Tag.</a:t>
              </a:r>
              <a:endParaRPr lang="de-DE" b="1" dirty="0">
                <a:solidFill>
                  <a:schemeClr val="bg1"/>
                </a:solidFill>
              </a:endParaRPr>
            </a:p>
          </p:txBody>
        </p:sp>
      </p:grpSp>
    </p:spTree>
    <p:extLst>
      <p:ext uri="{BB962C8B-B14F-4D97-AF65-F5344CB8AC3E}">
        <p14:creationId xmlns:p14="http://schemas.microsoft.com/office/powerpoint/2010/main" val="35049231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42"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anim calcmode="lin" valueType="num">
                                      <p:cBhvr>
                                        <p:cTn id="28" dur="1000" fill="hold"/>
                                        <p:tgtEl>
                                          <p:spTgt spid="22"/>
                                        </p:tgtEl>
                                        <p:attrNameLst>
                                          <p:attrName>ppt_x</p:attrName>
                                        </p:attrNameLst>
                                      </p:cBhvr>
                                      <p:tavLst>
                                        <p:tav tm="0">
                                          <p:val>
                                            <p:strVal val="#ppt_x"/>
                                          </p:val>
                                        </p:tav>
                                        <p:tav tm="100000">
                                          <p:val>
                                            <p:strVal val="#ppt_x"/>
                                          </p:val>
                                        </p:tav>
                                      </p:tavLst>
                                    </p:anim>
                                    <p:anim calcmode="lin" valueType="num">
                                      <p:cBhvr>
                                        <p:cTn id="29" dur="1000" fill="hold"/>
                                        <p:tgtEl>
                                          <p:spTgt spid="22"/>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080"/>
                                        </p:tgtEl>
                                        <p:attrNameLst>
                                          <p:attrName>style.visibility</p:attrName>
                                        </p:attrNameLst>
                                      </p:cBhvr>
                                      <p:to>
                                        <p:strVal val="visible"/>
                                      </p:to>
                                    </p:set>
                                    <p:animEffect transition="in" filter="fade">
                                      <p:cBhvr>
                                        <p:cTn id="39" dur="1000"/>
                                        <p:tgtEl>
                                          <p:spTgt spid="3080"/>
                                        </p:tgtEl>
                                      </p:cBhvr>
                                    </p:animEffect>
                                    <p:anim calcmode="lin" valueType="num">
                                      <p:cBhvr>
                                        <p:cTn id="40" dur="1000" fill="hold"/>
                                        <p:tgtEl>
                                          <p:spTgt spid="3080"/>
                                        </p:tgtEl>
                                        <p:attrNameLst>
                                          <p:attrName>ppt_x</p:attrName>
                                        </p:attrNameLst>
                                      </p:cBhvr>
                                      <p:tavLst>
                                        <p:tav tm="0">
                                          <p:val>
                                            <p:strVal val="#ppt_x"/>
                                          </p:val>
                                        </p:tav>
                                        <p:tav tm="100000">
                                          <p:val>
                                            <p:strVal val="#ppt_x"/>
                                          </p:val>
                                        </p:tav>
                                      </p:tavLst>
                                    </p:anim>
                                    <p:anim calcmode="lin" valueType="num">
                                      <p:cBhvr>
                                        <p:cTn id="41" dur="1000" fill="hold"/>
                                        <p:tgtEl>
                                          <p:spTgt spid="3080"/>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1000"/>
                                        <p:tgtEl>
                                          <p:spTgt spid="28"/>
                                        </p:tgtEl>
                                      </p:cBhvr>
                                    </p:animEffect>
                                    <p:anim calcmode="lin" valueType="num">
                                      <p:cBhvr>
                                        <p:cTn id="47" dur="1000" fill="hold"/>
                                        <p:tgtEl>
                                          <p:spTgt spid="28"/>
                                        </p:tgtEl>
                                        <p:attrNameLst>
                                          <p:attrName>ppt_x</p:attrName>
                                        </p:attrNameLst>
                                      </p:cBhvr>
                                      <p:tavLst>
                                        <p:tav tm="0">
                                          <p:val>
                                            <p:strVal val="#ppt_x"/>
                                          </p:val>
                                        </p:tav>
                                        <p:tav tm="100000">
                                          <p:val>
                                            <p:strVal val="#ppt_x"/>
                                          </p:val>
                                        </p:tav>
                                      </p:tavLst>
                                    </p:anim>
                                    <p:anim calcmode="lin" valueType="num">
                                      <p:cBhvr>
                                        <p:cTn id="48" dur="1000" fill="hold"/>
                                        <p:tgtEl>
                                          <p:spTgt spid="28"/>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ppt_x</p:attrName>
                                        </p:attrNameLst>
                                      </p:cBhvr>
                                      <p:tavLst>
                                        <p:tav tm="0">
                                          <p:val>
                                            <p:strVal val="#ppt_x"/>
                                          </p:val>
                                        </p:tav>
                                        <p:tav tm="100000">
                                          <p:val>
                                            <p:strVal val="#ppt_x"/>
                                          </p:val>
                                        </p:tav>
                                      </p:tavLst>
                                    </p:anim>
                                    <p:anim calcmode="lin" valueType="num">
                                      <p:cBhvr>
                                        <p:cTn id="5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081"/>
                                        </p:tgtEl>
                                        <p:attrNameLst>
                                          <p:attrName>style.visibility</p:attrName>
                                        </p:attrNameLst>
                                      </p:cBhvr>
                                      <p:to>
                                        <p:strVal val="visible"/>
                                      </p:to>
                                    </p:set>
                                    <p:animEffect transition="in" filter="fade">
                                      <p:cBhvr>
                                        <p:cTn id="63" dur="1000"/>
                                        <p:tgtEl>
                                          <p:spTgt spid="3081"/>
                                        </p:tgtEl>
                                      </p:cBhvr>
                                    </p:animEffect>
                                    <p:anim calcmode="lin" valueType="num">
                                      <p:cBhvr>
                                        <p:cTn id="64" dur="1000" fill="hold"/>
                                        <p:tgtEl>
                                          <p:spTgt spid="3081"/>
                                        </p:tgtEl>
                                        <p:attrNameLst>
                                          <p:attrName>ppt_x</p:attrName>
                                        </p:attrNameLst>
                                      </p:cBhvr>
                                      <p:tavLst>
                                        <p:tav tm="0">
                                          <p:val>
                                            <p:strVal val="#ppt_x"/>
                                          </p:val>
                                        </p:tav>
                                        <p:tav tm="100000">
                                          <p:val>
                                            <p:strVal val="#ppt_x"/>
                                          </p:val>
                                        </p:tav>
                                      </p:tavLst>
                                    </p:anim>
                                    <p:anim calcmode="lin" valueType="num">
                                      <p:cBhvr>
                                        <p:cTn id="65" dur="1000" fill="hold"/>
                                        <p:tgtEl>
                                          <p:spTgt spid="3081"/>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079"/>
                                        </p:tgtEl>
                                        <p:attrNameLst>
                                          <p:attrName>style.visibility</p:attrName>
                                        </p:attrNameLst>
                                      </p:cBhvr>
                                      <p:to>
                                        <p:strVal val="visible"/>
                                      </p:to>
                                    </p:set>
                                    <p:animEffect transition="in" filter="fade">
                                      <p:cBhvr>
                                        <p:cTn id="70" dur="1000"/>
                                        <p:tgtEl>
                                          <p:spTgt spid="3079"/>
                                        </p:tgtEl>
                                      </p:cBhvr>
                                    </p:animEffect>
                                    <p:anim calcmode="lin" valueType="num">
                                      <p:cBhvr>
                                        <p:cTn id="71" dur="1000" fill="hold"/>
                                        <p:tgtEl>
                                          <p:spTgt spid="3079"/>
                                        </p:tgtEl>
                                        <p:attrNameLst>
                                          <p:attrName>ppt_x</p:attrName>
                                        </p:attrNameLst>
                                      </p:cBhvr>
                                      <p:tavLst>
                                        <p:tav tm="0">
                                          <p:val>
                                            <p:strVal val="#ppt_x"/>
                                          </p:val>
                                        </p:tav>
                                        <p:tav tm="100000">
                                          <p:val>
                                            <p:strVal val="#ppt_x"/>
                                          </p:val>
                                        </p:tav>
                                      </p:tavLst>
                                    </p:anim>
                                    <p:anim calcmode="lin" valueType="num">
                                      <p:cBhvr>
                                        <p:cTn id="72" dur="1000" fill="hold"/>
                                        <p:tgtEl>
                                          <p:spTgt spid="3079"/>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53" presetClass="exit" presetSubtype="32" fill="hold" nodeType="clickEffect">
                                  <p:stCondLst>
                                    <p:cond delay="0"/>
                                  </p:stCondLst>
                                  <p:childTnLst>
                                    <p:anim calcmode="lin" valueType="num">
                                      <p:cBhvr>
                                        <p:cTn id="76" dur="500"/>
                                        <p:tgtEl>
                                          <p:spTgt spid="3079"/>
                                        </p:tgtEl>
                                        <p:attrNameLst>
                                          <p:attrName>ppt_w</p:attrName>
                                        </p:attrNameLst>
                                      </p:cBhvr>
                                      <p:tavLst>
                                        <p:tav tm="0">
                                          <p:val>
                                            <p:strVal val="ppt_w"/>
                                          </p:val>
                                        </p:tav>
                                        <p:tav tm="100000">
                                          <p:val>
                                            <p:fltVal val="0"/>
                                          </p:val>
                                        </p:tav>
                                      </p:tavLst>
                                    </p:anim>
                                    <p:anim calcmode="lin" valueType="num">
                                      <p:cBhvr>
                                        <p:cTn id="77" dur="500"/>
                                        <p:tgtEl>
                                          <p:spTgt spid="3079"/>
                                        </p:tgtEl>
                                        <p:attrNameLst>
                                          <p:attrName>ppt_h</p:attrName>
                                        </p:attrNameLst>
                                      </p:cBhvr>
                                      <p:tavLst>
                                        <p:tav tm="0">
                                          <p:val>
                                            <p:strVal val="ppt_h"/>
                                          </p:val>
                                        </p:tav>
                                        <p:tav tm="100000">
                                          <p:val>
                                            <p:fltVal val="0"/>
                                          </p:val>
                                        </p:tav>
                                      </p:tavLst>
                                    </p:anim>
                                    <p:animEffect transition="out" filter="fade">
                                      <p:cBhvr>
                                        <p:cTn id="78" dur="500"/>
                                        <p:tgtEl>
                                          <p:spTgt spid="3079"/>
                                        </p:tgtEl>
                                      </p:cBhvr>
                                    </p:animEffect>
                                    <p:set>
                                      <p:cBhvr>
                                        <p:cTn id="79" dur="1" fill="hold">
                                          <p:stCondLst>
                                            <p:cond delay="499"/>
                                          </p:stCondLst>
                                        </p:cTn>
                                        <p:tgtEl>
                                          <p:spTgt spid="3079"/>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073"/>
                                        </p:tgtEl>
                                        <p:attrNameLst>
                                          <p:attrName>style.visibility</p:attrName>
                                        </p:attrNameLst>
                                      </p:cBhvr>
                                      <p:to>
                                        <p:strVal val="visible"/>
                                      </p:to>
                                    </p:set>
                                    <p:animEffect transition="in" filter="fade">
                                      <p:cBhvr>
                                        <p:cTn id="84" dur="1000"/>
                                        <p:tgtEl>
                                          <p:spTgt spid="3073"/>
                                        </p:tgtEl>
                                      </p:cBhvr>
                                    </p:animEffect>
                                    <p:anim calcmode="lin" valueType="num">
                                      <p:cBhvr>
                                        <p:cTn id="85" dur="1000" fill="hold"/>
                                        <p:tgtEl>
                                          <p:spTgt spid="3073"/>
                                        </p:tgtEl>
                                        <p:attrNameLst>
                                          <p:attrName>ppt_x</p:attrName>
                                        </p:attrNameLst>
                                      </p:cBhvr>
                                      <p:tavLst>
                                        <p:tav tm="0">
                                          <p:val>
                                            <p:strVal val="#ppt_x"/>
                                          </p:val>
                                        </p:tav>
                                        <p:tav tm="100000">
                                          <p:val>
                                            <p:strVal val="#ppt_x"/>
                                          </p:val>
                                        </p:tav>
                                      </p:tavLst>
                                    </p:anim>
                                    <p:anim calcmode="lin" valueType="num">
                                      <p:cBhvr>
                                        <p:cTn id="86" dur="1000" fill="hold"/>
                                        <p:tgtEl>
                                          <p:spTgt spid="3073"/>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076"/>
                                        </p:tgtEl>
                                        <p:attrNameLst>
                                          <p:attrName>style.visibility</p:attrName>
                                        </p:attrNameLst>
                                      </p:cBhvr>
                                      <p:to>
                                        <p:strVal val="visible"/>
                                      </p:to>
                                    </p:set>
                                    <p:animEffect transition="in" filter="fade">
                                      <p:cBhvr>
                                        <p:cTn id="91" dur="1000"/>
                                        <p:tgtEl>
                                          <p:spTgt spid="3076"/>
                                        </p:tgtEl>
                                      </p:cBhvr>
                                    </p:animEffect>
                                    <p:anim calcmode="lin" valueType="num">
                                      <p:cBhvr>
                                        <p:cTn id="92" dur="1000" fill="hold"/>
                                        <p:tgtEl>
                                          <p:spTgt spid="3076"/>
                                        </p:tgtEl>
                                        <p:attrNameLst>
                                          <p:attrName>ppt_x</p:attrName>
                                        </p:attrNameLst>
                                      </p:cBhvr>
                                      <p:tavLst>
                                        <p:tav tm="0">
                                          <p:val>
                                            <p:strVal val="#ppt_x"/>
                                          </p:val>
                                        </p:tav>
                                        <p:tav tm="100000">
                                          <p:val>
                                            <p:strVal val="#ppt_x"/>
                                          </p:val>
                                        </p:tav>
                                      </p:tavLst>
                                    </p:anim>
                                    <p:anim calcmode="lin" valueType="num">
                                      <p:cBhvr>
                                        <p:cTn id="93"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3" grpId="0" animBg="1"/>
      <p:bldP spid="22" grpId="0" animBg="1"/>
      <p:bldP spid="4" grpId="0"/>
      <p:bldP spid="7" grpId="0"/>
      <p:bldP spid="12" grpId="0"/>
      <p:bldP spid="3073" grpId="0" animBg="1"/>
      <p:bldP spid="307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Was macht Glücklich?</a:t>
            </a:r>
            <a:endParaRPr lang="de-DE" dirty="0"/>
          </a:p>
        </p:txBody>
      </p:sp>
      <p:sp>
        <p:nvSpPr>
          <p:cNvPr id="6" name="Inhaltsplatzhalter 5"/>
          <p:cNvSpPr>
            <a:spLocks noGrp="1"/>
          </p:cNvSpPr>
          <p:nvPr>
            <p:ph idx="1"/>
          </p:nvPr>
        </p:nvSpPr>
        <p:spPr/>
        <p:txBody>
          <a:bodyPr/>
          <a:lstStyle/>
          <a:p>
            <a:r>
              <a:rPr lang="de-DE" smtClean="0"/>
              <a:t>Wir haben uns 5 Personen ausgedacht, die verschiedenen Vorzüge und Nachteile in ihrem Leben haben. </a:t>
            </a:r>
          </a:p>
          <a:p>
            <a:r>
              <a:rPr lang="de-DE" smtClean="0"/>
              <a:t>Jede Runde wurde ein Aspekt für jede Person aufgedeckt und die Probanden sollten jede Runde ankreuzen, bei wem sie denken, dass die Person am Glücklichsten ist. </a:t>
            </a:r>
          </a:p>
          <a:p>
            <a:endParaRPr lang="de-DE" dirty="0"/>
          </a:p>
        </p:txBody>
      </p:sp>
      <p:pic>
        <p:nvPicPr>
          <p:cNvPr id="4129" name="Picture 3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3487202"/>
            <a:ext cx="2753883" cy="2065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feld 10"/>
          <p:cNvSpPr txBox="1"/>
          <p:nvPr/>
        </p:nvSpPr>
        <p:spPr>
          <a:xfrm>
            <a:off x="899592" y="3469204"/>
            <a:ext cx="4320480" cy="2215991"/>
          </a:xfrm>
          <a:prstGeom prst="rect">
            <a:avLst/>
          </a:prstGeom>
          <a:noFill/>
        </p:spPr>
        <p:txBody>
          <a:bodyPr wrap="square" rtlCol="0">
            <a:spAutoFit/>
          </a:bodyPr>
          <a:lstStyle/>
          <a:p>
            <a:r>
              <a:rPr lang="de-DE" sz="13800" b="1" spc="800" dirty="0" smtClean="0">
                <a:solidFill>
                  <a:srgbClr val="C00000"/>
                </a:solidFill>
              </a:rPr>
              <a:t>?</a:t>
            </a:r>
            <a:r>
              <a:rPr lang="de-DE" sz="13800" b="1" spc="800" dirty="0" smtClean="0"/>
              <a:t>+</a:t>
            </a:r>
            <a:r>
              <a:rPr lang="de-DE" sz="13800" b="1" spc="800" dirty="0" smtClean="0">
                <a:solidFill>
                  <a:srgbClr val="C00000"/>
                </a:solidFill>
              </a:rPr>
              <a:t>?</a:t>
            </a:r>
            <a:r>
              <a:rPr lang="de-DE" sz="13800" b="1" spc="800" dirty="0" smtClean="0"/>
              <a:t>=</a:t>
            </a:r>
            <a:endParaRPr lang="de-DE" sz="13800" b="1" spc="800" dirty="0"/>
          </a:p>
        </p:txBody>
      </p:sp>
    </p:spTree>
    <p:extLst>
      <p:ext uri="{BB962C8B-B14F-4D97-AF65-F5344CB8AC3E}">
        <p14:creationId xmlns:p14="http://schemas.microsoft.com/office/powerpoint/2010/main" val="19263603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1000"/>
                                        <p:tgtEl>
                                          <p:spTgt spid="6">
                                            <p:txEl>
                                              <p:pRg st="1" end="1"/>
                                            </p:txEl>
                                          </p:spTgt>
                                        </p:tgtEl>
                                      </p:cBhvr>
                                    </p:animEffect>
                                    <p:anim calcmode="lin" valueType="num">
                                      <p:cBhvr>
                                        <p:cTn id="1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4129"/>
                                        </p:tgtEl>
                                        <p:attrNameLst>
                                          <p:attrName>style.visibility</p:attrName>
                                        </p:attrNameLst>
                                      </p:cBhvr>
                                      <p:to>
                                        <p:strVal val="visible"/>
                                      </p:to>
                                    </p:set>
                                    <p:animEffect transition="in" filter="fade">
                                      <p:cBhvr>
                                        <p:cTn id="24" dur="1000"/>
                                        <p:tgtEl>
                                          <p:spTgt spid="4129"/>
                                        </p:tgtEl>
                                      </p:cBhvr>
                                    </p:animEffect>
                                    <p:anim calcmode="lin" valueType="num">
                                      <p:cBhvr>
                                        <p:cTn id="25" dur="1000" fill="hold"/>
                                        <p:tgtEl>
                                          <p:spTgt spid="4129"/>
                                        </p:tgtEl>
                                        <p:attrNameLst>
                                          <p:attrName>ppt_x</p:attrName>
                                        </p:attrNameLst>
                                      </p:cBhvr>
                                      <p:tavLst>
                                        <p:tav tm="0">
                                          <p:val>
                                            <p:strVal val="#ppt_x"/>
                                          </p:val>
                                        </p:tav>
                                        <p:tav tm="100000">
                                          <p:val>
                                            <p:strVal val="#ppt_x"/>
                                          </p:val>
                                        </p:tav>
                                      </p:tavLst>
                                    </p:anim>
                                    <p:anim calcmode="lin" valueType="num">
                                      <p:cBhvr>
                                        <p:cTn id="26" dur="1000" fill="hold"/>
                                        <p:tgtEl>
                                          <p:spTgt spid="412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uiExpand="1" build="p"/>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374" t="4663" r="2052" b="10830"/>
          <a:stretch/>
        </p:blipFill>
        <p:spPr bwMode="auto">
          <a:xfrm>
            <a:off x="353682" y="810883"/>
            <a:ext cx="8523565" cy="4649638"/>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5" name="Rechteck 4"/>
          <p:cNvSpPr/>
          <p:nvPr/>
        </p:nvSpPr>
        <p:spPr>
          <a:xfrm>
            <a:off x="251520" y="4725144"/>
            <a:ext cx="8624325" cy="21328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251520" y="3140968"/>
            <a:ext cx="8624325" cy="2016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251520" y="2564904"/>
            <a:ext cx="862432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11" name="Tabelle 10"/>
          <p:cNvGraphicFramePr>
            <a:graphicFrameLocks noGrp="1"/>
          </p:cNvGraphicFramePr>
          <p:nvPr>
            <p:extLst>
              <p:ext uri="{D42A27DB-BD31-4B8C-83A1-F6EECF244321}">
                <p14:modId xmlns:p14="http://schemas.microsoft.com/office/powerpoint/2010/main" val="2672105543"/>
              </p:ext>
            </p:extLst>
          </p:nvPr>
        </p:nvGraphicFramePr>
        <p:xfrm>
          <a:off x="266911" y="5486400"/>
          <a:ext cx="8608932" cy="741680"/>
        </p:xfrm>
        <a:graphic>
          <a:graphicData uri="http://schemas.openxmlformats.org/drawingml/2006/table">
            <a:tbl>
              <a:tblPr firstRow="1" bandRow="1">
                <a:tableStyleId>{5C22544A-7EE6-4342-B048-85BDC9FD1C3A}</a:tableStyleId>
              </a:tblPr>
              <a:tblGrid>
                <a:gridCol w="920713"/>
                <a:gridCol w="936104"/>
                <a:gridCol w="1656184"/>
                <a:gridCol w="1512168"/>
                <a:gridCol w="1800200"/>
                <a:gridCol w="1783563"/>
              </a:tblGrid>
              <a:tr h="370840">
                <a:tc>
                  <a:txBody>
                    <a:bodyPr/>
                    <a:lstStyle/>
                    <a:p>
                      <a:r>
                        <a:rPr lang="de-DE" dirty="0" smtClean="0"/>
                        <a:t>Lehrer</a:t>
                      </a:r>
                      <a:endParaRPr lang="de-DE" dirty="0"/>
                    </a:p>
                  </a:txBody>
                  <a:tcPr/>
                </a:tc>
                <a:tc>
                  <a:txBody>
                    <a:bodyPr/>
                    <a:lstStyle/>
                    <a:p>
                      <a:pPr algn="r"/>
                      <a:r>
                        <a:rPr lang="de-DE" dirty="0" smtClean="0"/>
                        <a:t>13,3%</a:t>
                      </a:r>
                      <a:endParaRPr lang="de-DE" dirty="0"/>
                    </a:p>
                  </a:txBody>
                  <a:tcPr/>
                </a:tc>
                <a:tc>
                  <a:txBody>
                    <a:bodyPr/>
                    <a:lstStyle/>
                    <a:p>
                      <a:pPr algn="r"/>
                      <a:r>
                        <a:rPr lang="de-DE" dirty="0" smtClean="0"/>
                        <a:t>13,3%</a:t>
                      </a:r>
                      <a:endParaRPr lang="de-DE" dirty="0"/>
                    </a:p>
                  </a:txBody>
                  <a:tcPr/>
                </a:tc>
                <a:tc>
                  <a:txBody>
                    <a:bodyPr/>
                    <a:lstStyle/>
                    <a:p>
                      <a:pPr algn="r"/>
                      <a:r>
                        <a:rPr lang="de-DE" dirty="0" smtClean="0"/>
                        <a:t>33,3%</a:t>
                      </a:r>
                      <a:endParaRPr lang="de-DE" dirty="0"/>
                    </a:p>
                  </a:txBody>
                  <a:tcPr/>
                </a:tc>
                <a:tc>
                  <a:txBody>
                    <a:bodyPr/>
                    <a:lstStyle/>
                    <a:p>
                      <a:pPr algn="r"/>
                      <a:r>
                        <a:rPr lang="de-DE" dirty="0" smtClean="0"/>
                        <a:t>6,6%</a:t>
                      </a:r>
                      <a:endParaRPr lang="de-DE" dirty="0"/>
                    </a:p>
                  </a:txBody>
                  <a:tcPr/>
                </a:tc>
                <a:tc>
                  <a:txBody>
                    <a:bodyPr/>
                    <a:lstStyle/>
                    <a:p>
                      <a:pPr algn="r"/>
                      <a:r>
                        <a:rPr lang="de-DE" dirty="0" smtClean="0"/>
                        <a:t>33,3%</a:t>
                      </a:r>
                      <a:endParaRPr lang="de-DE" dirty="0"/>
                    </a:p>
                  </a:txBody>
                  <a:tcPr/>
                </a:tc>
              </a:tr>
              <a:tr h="370840">
                <a:tc>
                  <a:txBody>
                    <a:bodyPr/>
                    <a:lstStyle/>
                    <a:p>
                      <a:r>
                        <a:rPr lang="de-DE" dirty="0" smtClean="0"/>
                        <a:t>Schüler</a:t>
                      </a:r>
                      <a:endParaRPr lang="de-DE" dirty="0"/>
                    </a:p>
                  </a:txBody>
                  <a:tcPr/>
                </a:tc>
                <a:tc>
                  <a:txBody>
                    <a:bodyPr/>
                    <a:lstStyle/>
                    <a:p>
                      <a:pPr algn="r"/>
                      <a:r>
                        <a:rPr lang="de-DE" dirty="0" smtClean="0"/>
                        <a:t>8%</a:t>
                      </a:r>
                      <a:endParaRPr lang="de-DE" dirty="0"/>
                    </a:p>
                  </a:txBody>
                  <a:tcPr/>
                </a:tc>
                <a:tc>
                  <a:txBody>
                    <a:bodyPr/>
                    <a:lstStyle/>
                    <a:p>
                      <a:pPr algn="r"/>
                      <a:r>
                        <a:rPr lang="de-DE" dirty="0" smtClean="0"/>
                        <a:t>60%</a:t>
                      </a:r>
                      <a:endParaRPr lang="de-DE" dirty="0"/>
                    </a:p>
                  </a:txBody>
                  <a:tcPr/>
                </a:tc>
                <a:tc>
                  <a:txBody>
                    <a:bodyPr/>
                    <a:lstStyle/>
                    <a:p>
                      <a:pPr algn="r"/>
                      <a:r>
                        <a:rPr lang="de-DE" dirty="0" smtClean="0"/>
                        <a:t>0%</a:t>
                      </a:r>
                      <a:endParaRPr lang="de-DE" dirty="0"/>
                    </a:p>
                  </a:txBody>
                  <a:tcPr/>
                </a:tc>
                <a:tc>
                  <a:txBody>
                    <a:bodyPr/>
                    <a:lstStyle/>
                    <a:p>
                      <a:pPr algn="r"/>
                      <a:r>
                        <a:rPr lang="de-DE" dirty="0" smtClean="0"/>
                        <a:t>24%</a:t>
                      </a:r>
                      <a:endParaRPr lang="de-DE" dirty="0"/>
                    </a:p>
                  </a:txBody>
                  <a:tcPr/>
                </a:tc>
                <a:tc>
                  <a:txBody>
                    <a:bodyPr/>
                    <a:lstStyle/>
                    <a:p>
                      <a:pPr algn="r"/>
                      <a:r>
                        <a:rPr lang="de-DE" dirty="0" smtClean="0"/>
                        <a:t>8%</a:t>
                      </a:r>
                      <a:endParaRPr lang="de-DE" dirty="0"/>
                    </a:p>
                  </a:txBody>
                  <a:tcPr/>
                </a:tc>
              </a:tr>
            </a:tbl>
          </a:graphicData>
        </a:graphic>
      </p:graphicFrame>
    </p:spTree>
    <p:extLst>
      <p:ext uri="{BB962C8B-B14F-4D97-AF65-F5344CB8AC3E}">
        <p14:creationId xmlns:p14="http://schemas.microsoft.com/office/powerpoint/2010/main" val="13786567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0" nodeType="clickEffect">
                                  <p:stCondLst>
                                    <p:cond delay="0"/>
                                  </p:stCondLst>
                                  <p:childTnLst>
                                    <p:animEffect transition="out" filter="fade">
                                      <p:cBhvr>
                                        <p:cTn id="13" dur="1000"/>
                                        <p:tgtEl>
                                          <p:spTgt spid="8"/>
                                        </p:tgtEl>
                                      </p:cBhvr>
                                    </p:animEffect>
                                    <p:anim calcmode="lin" valueType="num">
                                      <p:cBhvr>
                                        <p:cTn id="14" dur="1000"/>
                                        <p:tgtEl>
                                          <p:spTgt spid="8"/>
                                        </p:tgtEl>
                                        <p:attrNameLst>
                                          <p:attrName>ppt_x</p:attrName>
                                        </p:attrNameLst>
                                      </p:cBhvr>
                                      <p:tavLst>
                                        <p:tav tm="0">
                                          <p:val>
                                            <p:strVal val="ppt_x"/>
                                          </p:val>
                                        </p:tav>
                                        <p:tav tm="100000">
                                          <p:val>
                                            <p:strVal val="ppt_x"/>
                                          </p:val>
                                        </p:tav>
                                      </p:tavLst>
                                    </p:anim>
                                    <p:anim calcmode="lin" valueType="num">
                                      <p:cBhvr>
                                        <p:cTn id="15" dur="1000"/>
                                        <p:tgtEl>
                                          <p:spTgt spid="8"/>
                                        </p:tgtEl>
                                        <p:attrNameLst>
                                          <p:attrName>ppt_y</p:attrName>
                                        </p:attrNameLst>
                                      </p:cBhvr>
                                      <p:tavLst>
                                        <p:tav tm="0">
                                          <p:val>
                                            <p:strVal val="ppt_y"/>
                                          </p:val>
                                        </p:tav>
                                        <p:tav tm="100000">
                                          <p:val>
                                            <p:strVal val="ppt_y+.1"/>
                                          </p:val>
                                        </p:tav>
                                      </p:tavLst>
                                    </p:anim>
                                    <p:set>
                                      <p:cBhvr>
                                        <p:cTn id="16" dur="1" fill="hold">
                                          <p:stCondLst>
                                            <p:cond delay="999"/>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grpId="0" nodeType="clickEffect">
                                  <p:stCondLst>
                                    <p:cond delay="0"/>
                                  </p:stCondLst>
                                  <p:childTnLst>
                                    <p:animEffect transition="out" filter="fade">
                                      <p:cBhvr>
                                        <p:cTn id="20" dur="1000"/>
                                        <p:tgtEl>
                                          <p:spTgt spid="7"/>
                                        </p:tgtEl>
                                      </p:cBhvr>
                                    </p:animEffect>
                                    <p:anim calcmode="lin" valueType="num">
                                      <p:cBhvr>
                                        <p:cTn id="21" dur="1000"/>
                                        <p:tgtEl>
                                          <p:spTgt spid="7"/>
                                        </p:tgtEl>
                                        <p:attrNameLst>
                                          <p:attrName>ppt_x</p:attrName>
                                        </p:attrNameLst>
                                      </p:cBhvr>
                                      <p:tavLst>
                                        <p:tav tm="0">
                                          <p:val>
                                            <p:strVal val="ppt_x"/>
                                          </p:val>
                                        </p:tav>
                                        <p:tav tm="100000">
                                          <p:val>
                                            <p:strVal val="ppt_x"/>
                                          </p:val>
                                        </p:tav>
                                      </p:tavLst>
                                    </p:anim>
                                    <p:anim calcmode="lin" valueType="num">
                                      <p:cBhvr>
                                        <p:cTn id="22" dur="1000"/>
                                        <p:tgtEl>
                                          <p:spTgt spid="7"/>
                                        </p:tgtEl>
                                        <p:attrNameLst>
                                          <p:attrName>ppt_y</p:attrName>
                                        </p:attrNameLst>
                                      </p:cBhvr>
                                      <p:tavLst>
                                        <p:tav tm="0">
                                          <p:val>
                                            <p:strVal val="ppt_y"/>
                                          </p:val>
                                        </p:tav>
                                        <p:tav tm="100000">
                                          <p:val>
                                            <p:strVal val="ppt_y+.1"/>
                                          </p:val>
                                        </p:tav>
                                      </p:tavLst>
                                    </p:anim>
                                    <p:set>
                                      <p:cBhvr>
                                        <p:cTn id="23" dur="1" fill="hold">
                                          <p:stCondLst>
                                            <p:cond delay="999"/>
                                          </p:stCondLst>
                                        </p:cTn>
                                        <p:tgtEl>
                                          <p:spTgt spid="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grpId="0" nodeType="clickEffect">
                                  <p:stCondLst>
                                    <p:cond delay="0"/>
                                  </p:stCondLst>
                                  <p:childTnLst>
                                    <p:animEffect transition="out" filter="fade">
                                      <p:cBhvr>
                                        <p:cTn id="27" dur="1000"/>
                                        <p:tgtEl>
                                          <p:spTgt spid="5"/>
                                        </p:tgtEl>
                                      </p:cBhvr>
                                    </p:animEffect>
                                    <p:anim calcmode="lin" valueType="num">
                                      <p:cBhvr>
                                        <p:cTn id="28" dur="1000"/>
                                        <p:tgtEl>
                                          <p:spTgt spid="5"/>
                                        </p:tgtEl>
                                        <p:attrNameLst>
                                          <p:attrName>ppt_x</p:attrName>
                                        </p:attrNameLst>
                                      </p:cBhvr>
                                      <p:tavLst>
                                        <p:tav tm="0">
                                          <p:val>
                                            <p:strVal val="ppt_x"/>
                                          </p:val>
                                        </p:tav>
                                        <p:tav tm="100000">
                                          <p:val>
                                            <p:strVal val="ppt_x"/>
                                          </p:val>
                                        </p:tav>
                                      </p:tavLst>
                                    </p:anim>
                                    <p:anim calcmode="lin" valueType="num">
                                      <p:cBhvr>
                                        <p:cTn id="29" dur="1000"/>
                                        <p:tgtEl>
                                          <p:spTgt spid="5"/>
                                        </p:tgtEl>
                                        <p:attrNameLst>
                                          <p:attrName>ppt_y</p:attrName>
                                        </p:attrNameLst>
                                      </p:cBhvr>
                                      <p:tavLst>
                                        <p:tav tm="0">
                                          <p:val>
                                            <p:strVal val="ppt_y"/>
                                          </p:val>
                                        </p:tav>
                                        <p:tav tm="100000">
                                          <p:val>
                                            <p:strVal val="ppt_y+.1"/>
                                          </p:val>
                                        </p:tav>
                                      </p:tavLst>
                                    </p:anim>
                                    <p:set>
                                      <p:cBhvr>
                                        <p:cTn id="30" dur="1" fill="hold">
                                          <p:stCondLst>
                                            <p:cond delay="999"/>
                                          </p:stCondLst>
                                        </p:cTn>
                                        <p:tgtEl>
                                          <p:spTgt spid="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Fazit</a:t>
            </a:r>
            <a:endParaRPr lang="de-DE" dirty="0"/>
          </a:p>
        </p:txBody>
      </p:sp>
      <p:sp>
        <p:nvSpPr>
          <p:cNvPr id="5" name="Inhaltsplatzhalter 4"/>
          <p:cNvSpPr>
            <a:spLocks noGrp="1"/>
          </p:cNvSpPr>
          <p:nvPr>
            <p:ph sz="half" idx="1"/>
          </p:nvPr>
        </p:nvSpPr>
        <p:spPr/>
        <p:txBody>
          <a:bodyPr>
            <a:normAutofit/>
          </a:bodyPr>
          <a:lstStyle/>
          <a:p>
            <a:r>
              <a:rPr lang="de-DE" sz="2400" b="1" dirty="0" smtClean="0"/>
              <a:t>Lehrer</a:t>
            </a:r>
          </a:p>
          <a:p>
            <a:endParaRPr lang="de-DE" sz="2400" b="1" dirty="0"/>
          </a:p>
          <a:p>
            <a:endParaRPr lang="de-DE" sz="2400" b="1" dirty="0"/>
          </a:p>
        </p:txBody>
      </p:sp>
      <p:sp>
        <p:nvSpPr>
          <p:cNvPr id="6" name="Inhaltsplatzhalter 5"/>
          <p:cNvSpPr>
            <a:spLocks noGrp="1"/>
          </p:cNvSpPr>
          <p:nvPr>
            <p:ph sz="half" idx="2"/>
          </p:nvPr>
        </p:nvSpPr>
        <p:spPr/>
        <p:txBody>
          <a:bodyPr>
            <a:normAutofit/>
          </a:bodyPr>
          <a:lstStyle/>
          <a:p>
            <a:r>
              <a:rPr lang="de-DE" sz="2400" b="1" dirty="0" smtClean="0"/>
              <a:t>Schüler</a:t>
            </a:r>
            <a:endParaRPr lang="de-DE" sz="2400" b="1" dirty="0"/>
          </a:p>
        </p:txBody>
      </p:sp>
      <p:sp>
        <p:nvSpPr>
          <p:cNvPr id="7" name="Ovale Legende 6"/>
          <p:cNvSpPr/>
          <p:nvPr/>
        </p:nvSpPr>
        <p:spPr>
          <a:xfrm>
            <a:off x="2627784" y="2188526"/>
            <a:ext cx="1757608" cy="936104"/>
          </a:xfrm>
          <a:prstGeom prst="wedgeEllipseCallout">
            <a:avLst>
              <a:gd name="adj1" fmla="val -35066"/>
              <a:gd name="adj2" fmla="val 938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t>„Gesundheit und Geld ist wichtig“</a:t>
            </a:r>
            <a:endParaRPr lang="de-DE" sz="1400" dirty="0"/>
          </a:p>
        </p:txBody>
      </p:sp>
      <p:sp>
        <p:nvSpPr>
          <p:cNvPr id="8" name="Ovale Legende 7"/>
          <p:cNvSpPr/>
          <p:nvPr/>
        </p:nvSpPr>
        <p:spPr>
          <a:xfrm flipH="1">
            <a:off x="107504" y="1628800"/>
            <a:ext cx="2520280" cy="1512168"/>
          </a:xfrm>
          <a:prstGeom prst="wedgeEllipseCallout">
            <a:avLst>
              <a:gd name="adj1" fmla="val -30417"/>
              <a:gd name="adj2" fmla="val 579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t>„Ein Ausgeglichenes Verhältnis zwischen Arbeit und Gehalt muss bestehen, Geld ist wichtig“</a:t>
            </a:r>
            <a:endParaRPr lang="de-DE" sz="1400" dirty="0"/>
          </a:p>
        </p:txBody>
      </p:sp>
      <p:sp>
        <p:nvSpPr>
          <p:cNvPr id="9" name="Ovale Legende 8"/>
          <p:cNvSpPr/>
          <p:nvPr/>
        </p:nvSpPr>
        <p:spPr>
          <a:xfrm>
            <a:off x="323528" y="4725144"/>
            <a:ext cx="3221058" cy="1800199"/>
          </a:xfrm>
          <a:prstGeom prst="wedgeEllipseCallout">
            <a:avLst>
              <a:gd name="adj1" fmla="val 7305"/>
              <a:gd name="adj2" fmla="val -826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t>„Ein Mix aus allem wäre optimal, ein angemessenes Verhältnis zwischen Gehalt und Arbeitsstunden, ohne Sorgen leben, Familie, Gesundheit und Verwirklichung im Beruf“  </a:t>
            </a:r>
            <a:endParaRPr lang="de-DE" sz="1400" dirty="0"/>
          </a:p>
        </p:txBody>
      </p:sp>
      <p:pic>
        <p:nvPicPr>
          <p:cNvPr id="6146" name="Picture 2"/>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b="7134"/>
          <a:stretch/>
        </p:blipFill>
        <p:spPr bwMode="auto">
          <a:xfrm>
            <a:off x="6804248" y="3343473"/>
            <a:ext cx="1159500" cy="1292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91680" y="3277403"/>
            <a:ext cx="1182935" cy="1040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Ovale Legende 9"/>
          <p:cNvSpPr/>
          <p:nvPr/>
        </p:nvSpPr>
        <p:spPr>
          <a:xfrm>
            <a:off x="6131124" y="985884"/>
            <a:ext cx="2304256" cy="1744530"/>
          </a:xfrm>
          <a:prstGeom prst="wedgeEllipseCallout">
            <a:avLst>
              <a:gd name="adj1" fmla="val -6607"/>
              <a:gd name="adj2" fmla="val 852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t>„Freizeit ist wichtiger als Geld um Glücklich zu sein“</a:t>
            </a:r>
            <a:endParaRPr lang="de-DE" sz="1600" dirty="0"/>
          </a:p>
        </p:txBody>
      </p:sp>
      <p:sp>
        <p:nvSpPr>
          <p:cNvPr id="11" name="Ovale Legende 10"/>
          <p:cNvSpPr/>
          <p:nvPr/>
        </p:nvSpPr>
        <p:spPr>
          <a:xfrm>
            <a:off x="4385392" y="2492896"/>
            <a:ext cx="2058816" cy="1387818"/>
          </a:xfrm>
          <a:prstGeom prst="wedgeEllipseCallout">
            <a:avLst>
              <a:gd name="adj1" fmla="val 70124"/>
              <a:gd name="adj2" fmla="val 540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t>„Geld macht nur in Verbindung mit genug Freizeit Glücklich“</a:t>
            </a:r>
            <a:endParaRPr lang="de-DE" sz="1400" dirty="0"/>
          </a:p>
        </p:txBody>
      </p:sp>
      <p:sp>
        <p:nvSpPr>
          <p:cNvPr id="12" name="Ovale Legende 11"/>
          <p:cNvSpPr/>
          <p:nvPr/>
        </p:nvSpPr>
        <p:spPr>
          <a:xfrm>
            <a:off x="4469486" y="4723915"/>
            <a:ext cx="2759274" cy="1368152"/>
          </a:xfrm>
          <a:prstGeom prst="wedgeEllipseCallout">
            <a:avLst>
              <a:gd name="adj1" fmla="val 33565"/>
              <a:gd name="adj2" fmla="val -894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t>„Solange man sich keine Geldsorgen machen muss ist man Glücklich“</a:t>
            </a:r>
            <a:endParaRPr lang="de-DE" sz="1400" dirty="0"/>
          </a:p>
        </p:txBody>
      </p:sp>
    </p:spTree>
    <p:extLst>
      <p:ext uri="{BB962C8B-B14F-4D97-AF65-F5344CB8AC3E}">
        <p14:creationId xmlns:p14="http://schemas.microsoft.com/office/powerpoint/2010/main" val="172306703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6147"/>
                                        </p:tgtEl>
                                        <p:attrNameLst>
                                          <p:attrName>style.visibility</p:attrName>
                                        </p:attrNameLst>
                                      </p:cBhvr>
                                      <p:to>
                                        <p:strVal val="visible"/>
                                      </p:to>
                                    </p:set>
                                    <p:animEffect transition="in" filter="fade">
                                      <p:cBhvr>
                                        <p:cTn id="18" dur="1000"/>
                                        <p:tgtEl>
                                          <p:spTgt spid="6147"/>
                                        </p:tgtEl>
                                      </p:cBhvr>
                                    </p:animEffect>
                                    <p:anim calcmode="lin" valueType="num">
                                      <p:cBhvr>
                                        <p:cTn id="19" dur="1000" fill="hold"/>
                                        <p:tgtEl>
                                          <p:spTgt spid="6147"/>
                                        </p:tgtEl>
                                        <p:attrNameLst>
                                          <p:attrName>ppt_x</p:attrName>
                                        </p:attrNameLst>
                                      </p:cBhvr>
                                      <p:tavLst>
                                        <p:tav tm="0">
                                          <p:val>
                                            <p:strVal val="#ppt_x"/>
                                          </p:val>
                                        </p:tav>
                                        <p:tav tm="100000">
                                          <p:val>
                                            <p:strVal val="#ppt_x"/>
                                          </p:val>
                                        </p:tav>
                                      </p:tavLst>
                                    </p:anim>
                                    <p:anim calcmode="lin" valueType="num">
                                      <p:cBhvr>
                                        <p:cTn id="20" dur="1000" fill="hold"/>
                                        <p:tgtEl>
                                          <p:spTgt spid="614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6">
                                            <p:txEl>
                                              <p:pRg st="0" end="0"/>
                                            </p:txEl>
                                          </p:spTgt>
                                        </p:tgtEl>
                                        <p:attrNameLst>
                                          <p:attrName>style.visibility</p:attrName>
                                        </p:attrNameLst>
                                      </p:cBhvr>
                                      <p:to>
                                        <p:strVal val="visible"/>
                                      </p:to>
                                    </p:set>
                                    <p:animEffect transition="in" filter="fade">
                                      <p:cBhvr>
                                        <p:cTn id="44" dur="1000"/>
                                        <p:tgtEl>
                                          <p:spTgt spid="6">
                                            <p:txEl>
                                              <p:pRg st="0" end="0"/>
                                            </p:txEl>
                                          </p:spTgt>
                                        </p:tgtEl>
                                      </p:cBhvr>
                                    </p:animEffect>
                                    <p:anim calcmode="lin" valueType="num">
                                      <p:cBhvr>
                                        <p:cTn id="4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6146"/>
                                        </p:tgtEl>
                                        <p:attrNameLst>
                                          <p:attrName>style.visibility</p:attrName>
                                        </p:attrNameLst>
                                      </p:cBhvr>
                                      <p:to>
                                        <p:strVal val="visible"/>
                                      </p:to>
                                    </p:set>
                                    <p:animEffect transition="in" filter="fade">
                                      <p:cBhvr>
                                        <p:cTn id="51" dur="1000"/>
                                        <p:tgtEl>
                                          <p:spTgt spid="6146"/>
                                        </p:tgtEl>
                                      </p:cBhvr>
                                    </p:animEffect>
                                    <p:anim calcmode="lin" valueType="num">
                                      <p:cBhvr>
                                        <p:cTn id="52" dur="1000" fill="hold"/>
                                        <p:tgtEl>
                                          <p:spTgt spid="6146"/>
                                        </p:tgtEl>
                                        <p:attrNameLst>
                                          <p:attrName>ppt_x</p:attrName>
                                        </p:attrNameLst>
                                      </p:cBhvr>
                                      <p:tavLst>
                                        <p:tav tm="0">
                                          <p:val>
                                            <p:strVal val="#ppt_x"/>
                                          </p:val>
                                        </p:tav>
                                        <p:tav tm="100000">
                                          <p:val>
                                            <p:strVal val="#ppt_x"/>
                                          </p:val>
                                        </p:tav>
                                      </p:tavLst>
                                    </p:anim>
                                    <p:anim calcmode="lin" valueType="num">
                                      <p:cBhvr>
                                        <p:cTn id="53" dur="1000" fill="hold"/>
                                        <p:tgtEl>
                                          <p:spTgt spid="6146"/>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ppt_x</p:attrName>
                                        </p:attrNameLst>
                                      </p:cBhvr>
                                      <p:tavLst>
                                        <p:tav tm="0">
                                          <p:val>
                                            <p:strVal val="#ppt_x"/>
                                          </p:val>
                                        </p:tav>
                                        <p:tav tm="100000">
                                          <p:val>
                                            <p:strVal val="#ppt_x"/>
                                          </p:val>
                                        </p:tav>
                                      </p:tavLst>
                                    </p:anim>
                                    <p:anim calcmode="lin" valueType="num">
                                      <p:cBhvr>
                                        <p:cTn id="5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1000"/>
                                        <p:tgtEl>
                                          <p:spTgt spid="12"/>
                                        </p:tgtEl>
                                      </p:cBhvr>
                                    </p:animEffect>
                                    <p:anim calcmode="lin" valueType="num">
                                      <p:cBhvr>
                                        <p:cTn id="71" dur="1000" fill="hold"/>
                                        <p:tgtEl>
                                          <p:spTgt spid="12"/>
                                        </p:tgtEl>
                                        <p:attrNameLst>
                                          <p:attrName>ppt_x</p:attrName>
                                        </p:attrNameLst>
                                      </p:cBhvr>
                                      <p:tavLst>
                                        <p:tav tm="0">
                                          <p:val>
                                            <p:strVal val="#ppt_x"/>
                                          </p:val>
                                        </p:tav>
                                        <p:tav tm="100000">
                                          <p:val>
                                            <p:strVal val="#ppt_x"/>
                                          </p:val>
                                        </p:tav>
                                      </p:tavLst>
                                    </p:anim>
                                    <p:anim calcmode="lin" valueType="num">
                                      <p:cBhvr>
                                        <p:cTn id="7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build="p"/>
      <p:bldP spid="7" grpId="0" animBg="1"/>
      <p:bldP spid="8" grpId="0" animBg="1"/>
      <p:bldP spid="9" grpId="0" animBg="1"/>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3568" y="0"/>
            <a:ext cx="74295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Inhaltsplatzhalter 4"/>
          <p:cNvSpPr>
            <a:spLocks noGrp="1"/>
          </p:cNvSpPr>
          <p:nvPr>
            <p:ph sz="half" idx="1"/>
          </p:nvPr>
        </p:nvSpPr>
        <p:spPr>
          <a:xfrm>
            <a:off x="4427984" y="1124744"/>
            <a:ext cx="3657600" cy="5001736"/>
          </a:xfrm>
        </p:spPr>
        <p:txBody>
          <a:bodyPr/>
          <a:lstStyle/>
          <a:p>
            <a:pPr marL="114300" indent="0">
              <a:lnSpc>
                <a:spcPct val="150000"/>
              </a:lnSpc>
              <a:buNone/>
            </a:pPr>
            <a:endParaRPr lang="de-DE" sz="2400" b="1" dirty="0" smtClean="0"/>
          </a:p>
          <a:p>
            <a:pPr>
              <a:lnSpc>
                <a:spcPct val="150000"/>
              </a:lnSpc>
            </a:pPr>
            <a:r>
              <a:rPr lang="de-DE" sz="2400" dirty="0" smtClean="0"/>
              <a:t>Möglichst große Anzahl von Personen befragen</a:t>
            </a:r>
          </a:p>
          <a:p>
            <a:pPr>
              <a:lnSpc>
                <a:spcPct val="150000"/>
              </a:lnSpc>
            </a:pPr>
            <a:r>
              <a:rPr lang="de-DE" sz="2400" dirty="0" smtClean="0"/>
              <a:t>Messen der Daten</a:t>
            </a:r>
          </a:p>
          <a:p>
            <a:pPr>
              <a:lnSpc>
                <a:spcPct val="150000"/>
              </a:lnSpc>
            </a:pPr>
            <a:r>
              <a:rPr lang="de-DE" sz="2400" dirty="0" smtClean="0"/>
              <a:t>Methode:</a:t>
            </a:r>
          </a:p>
          <a:p>
            <a:pPr lvl="1">
              <a:lnSpc>
                <a:spcPct val="150000"/>
              </a:lnSpc>
            </a:pPr>
            <a:r>
              <a:rPr lang="de-DE" sz="2000" dirty="0"/>
              <a:t>z</a:t>
            </a:r>
            <a:r>
              <a:rPr lang="de-DE" sz="2000" dirty="0" smtClean="0"/>
              <a:t>.B. Versuch, Experiment, Beobachtung, geschlossene Fragen, standardisiert</a:t>
            </a:r>
            <a:endParaRPr lang="de-DE" sz="2000" dirty="0"/>
          </a:p>
        </p:txBody>
      </p:sp>
      <p:sp>
        <p:nvSpPr>
          <p:cNvPr id="6" name="Inhaltsplatzhalter 5"/>
          <p:cNvSpPr>
            <a:spLocks noGrp="1"/>
          </p:cNvSpPr>
          <p:nvPr>
            <p:ph sz="half" idx="2"/>
          </p:nvPr>
        </p:nvSpPr>
        <p:spPr>
          <a:xfrm>
            <a:off x="251520" y="1124744"/>
            <a:ext cx="3824808" cy="5256584"/>
          </a:xfrm>
        </p:spPr>
        <p:txBody>
          <a:bodyPr>
            <a:normAutofit/>
          </a:bodyPr>
          <a:lstStyle/>
          <a:p>
            <a:pPr>
              <a:lnSpc>
                <a:spcPct val="150000"/>
              </a:lnSpc>
            </a:pPr>
            <a:endParaRPr lang="de-DE" sz="2400" b="1" dirty="0" smtClean="0"/>
          </a:p>
          <a:p>
            <a:pPr>
              <a:lnSpc>
                <a:spcPct val="150000"/>
              </a:lnSpc>
            </a:pPr>
            <a:r>
              <a:rPr lang="de-DE" sz="2400" dirty="0" smtClean="0"/>
              <a:t>Das Individuum ist wichtig</a:t>
            </a:r>
          </a:p>
          <a:p>
            <a:pPr>
              <a:lnSpc>
                <a:spcPct val="150000"/>
              </a:lnSpc>
            </a:pPr>
            <a:r>
              <a:rPr lang="de-DE" sz="2400" dirty="0" smtClean="0"/>
              <a:t>Verstehen des Denkens und Handelns der einzelnen Person</a:t>
            </a:r>
          </a:p>
          <a:p>
            <a:pPr>
              <a:lnSpc>
                <a:spcPct val="150000"/>
              </a:lnSpc>
            </a:pPr>
            <a:r>
              <a:rPr lang="de-DE" sz="2400" dirty="0" smtClean="0"/>
              <a:t>Methode: </a:t>
            </a:r>
          </a:p>
          <a:p>
            <a:pPr lvl="1">
              <a:lnSpc>
                <a:spcPct val="150000"/>
              </a:lnSpc>
            </a:pPr>
            <a:r>
              <a:rPr lang="de-DE" sz="2000" dirty="0"/>
              <a:t>z</a:t>
            </a:r>
            <a:r>
              <a:rPr lang="de-DE" sz="2000" dirty="0" smtClean="0"/>
              <a:t>.B. Interview, Gruppendiskussion, offene Fragen, nicht standardisiert</a:t>
            </a:r>
            <a:endParaRPr lang="de-DE" sz="2000" dirty="0"/>
          </a:p>
        </p:txBody>
      </p:sp>
    </p:spTree>
    <p:extLst>
      <p:ext uri="{BB962C8B-B14F-4D97-AF65-F5344CB8AC3E}">
        <p14:creationId xmlns:p14="http://schemas.microsoft.com/office/powerpoint/2010/main" val="12764774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anim calcmode="lin" valueType="num">
                                      <p:cBhvr>
                                        <p:cTn id="2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fade">
                                      <p:cBhvr>
                                        <p:cTn id="26" dur="1000"/>
                                        <p:tgtEl>
                                          <p:spTgt spid="6">
                                            <p:txEl>
                                              <p:pRg st="3" end="3"/>
                                            </p:txEl>
                                          </p:spTgt>
                                        </p:tgtEl>
                                      </p:cBhvr>
                                    </p:animEffect>
                                    <p:anim calcmode="lin" valueType="num">
                                      <p:cBhvr>
                                        <p:cTn id="27"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fade">
                                      <p:cBhvr>
                                        <p:cTn id="31" dur="1000"/>
                                        <p:tgtEl>
                                          <p:spTgt spid="6">
                                            <p:txEl>
                                              <p:pRg st="4" end="4"/>
                                            </p:txEl>
                                          </p:spTgt>
                                        </p:tgtEl>
                                      </p:cBhvr>
                                    </p:animEffect>
                                    <p:anim calcmode="lin" valueType="num">
                                      <p:cBhvr>
                                        <p:cTn id="3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5">
                                            <p:txEl>
                                              <p:pRg st="1" end="1"/>
                                            </p:txEl>
                                          </p:spTgt>
                                        </p:tgtEl>
                                        <p:attrNameLst>
                                          <p:attrName>style.visibility</p:attrName>
                                        </p:attrNameLst>
                                      </p:cBhvr>
                                      <p:to>
                                        <p:strVal val="visible"/>
                                      </p:to>
                                    </p:set>
                                    <p:animEffect transition="in" filter="fade">
                                      <p:cBhvr>
                                        <p:cTn id="38" dur="1000"/>
                                        <p:tgtEl>
                                          <p:spTgt spid="5">
                                            <p:txEl>
                                              <p:pRg st="1" end="1"/>
                                            </p:txEl>
                                          </p:spTgt>
                                        </p:tgtEl>
                                      </p:cBhvr>
                                    </p:animEffect>
                                    <p:anim calcmode="lin" valueType="num">
                                      <p:cBhvr>
                                        <p:cTn id="3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40"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5">
                                            <p:txEl>
                                              <p:pRg st="2" end="2"/>
                                            </p:txEl>
                                          </p:spTgt>
                                        </p:tgtEl>
                                        <p:attrNameLst>
                                          <p:attrName>style.visibility</p:attrName>
                                        </p:attrNameLst>
                                      </p:cBhvr>
                                      <p:to>
                                        <p:strVal val="visible"/>
                                      </p:to>
                                    </p:set>
                                    <p:animEffect transition="in" filter="fade">
                                      <p:cBhvr>
                                        <p:cTn id="45" dur="1000"/>
                                        <p:tgtEl>
                                          <p:spTgt spid="5">
                                            <p:txEl>
                                              <p:pRg st="2" end="2"/>
                                            </p:txEl>
                                          </p:spTgt>
                                        </p:tgtEl>
                                      </p:cBhvr>
                                    </p:animEffect>
                                    <p:anim calcmode="lin" valueType="num">
                                      <p:cBhvr>
                                        <p:cTn id="4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5">
                                            <p:txEl>
                                              <p:pRg st="3" end="3"/>
                                            </p:txEl>
                                          </p:spTgt>
                                        </p:tgtEl>
                                        <p:attrNameLst>
                                          <p:attrName>style.visibility</p:attrName>
                                        </p:attrNameLst>
                                      </p:cBhvr>
                                      <p:to>
                                        <p:strVal val="visible"/>
                                      </p:to>
                                    </p:set>
                                    <p:animEffect transition="in" filter="fade">
                                      <p:cBhvr>
                                        <p:cTn id="52" dur="1000"/>
                                        <p:tgtEl>
                                          <p:spTgt spid="5">
                                            <p:txEl>
                                              <p:pRg st="3" end="3"/>
                                            </p:txEl>
                                          </p:spTgt>
                                        </p:tgtEl>
                                      </p:cBhvr>
                                    </p:animEffect>
                                    <p:anim calcmode="lin" valueType="num">
                                      <p:cBhvr>
                                        <p:cTn id="5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54" dur="1000" fill="hold"/>
                                        <p:tgtEl>
                                          <p:spTgt spid="5">
                                            <p:txEl>
                                              <p:pRg st="3" end="3"/>
                                            </p:txEl>
                                          </p:spTgt>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5">
                                            <p:txEl>
                                              <p:pRg st="4" end="4"/>
                                            </p:txEl>
                                          </p:spTgt>
                                        </p:tgtEl>
                                        <p:attrNameLst>
                                          <p:attrName>style.visibility</p:attrName>
                                        </p:attrNameLst>
                                      </p:cBhvr>
                                      <p:to>
                                        <p:strVal val="visible"/>
                                      </p:to>
                                    </p:set>
                                    <p:animEffect transition="in" filter="fade">
                                      <p:cBhvr>
                                        <p:cTn id="57" dur="1000"/>
                                        <p:tgtEl>
                                          <p:spTgt spid="5">
                                            <p:txEl>
                                              <p:pRg st="4" end="4"/>
                                            </p:txEl>
                                          </p:spTgt>
                                        </p:tgtEl>
                                      </p:cBhvr>
                                    </p:animEffect>
                                    <p:anim calcmode="lin" valueType="num">
                                      <p:cBhvr>
                                        <p:cTn id="5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59"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468560" y="-531440"/>
            <a:ext cx="10369152" cy="7920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b="1" dirty="0" smtClean="0"/>
              <a:t>Vielen Dank für Ihre Aufmerksamkeit!</a:t>
            </a:r>
            <a:endParaRPr lang="de-DE" sz="3600" b="1" dirty="0"/>
          </a:p>
        </p:txBody>
      </p:sp>
    </p:spTree>
    <p:extLst>
      <p:ext uri="{BB962C8B-B14F-4D97-AF65-F5344CB8AC3E}">
        <p14:creationId xmlns:p14="http://schemas.microsoft.com/office/powerpoint/2010/main" val="7370219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afterEffect">
                                  <p:stCondLst>
                                    <p:cond delay="1500"/>
                                  </p:stCondLst>
                                  <p:childTnLst>
                                    <p:animClr clrSpc="rgb" dir="cw">
                                      <p:cBhvr override="childStyle">
                                        <p:cTn id="6" dur="250" autoRev="1" fill="remove"/>
                                        <p:tgtEl>
                                          <p:spTgt spid="5"/>
                                        </p:tgtEl>
                                        <p:attrNameLst>
                                          <p:attrName>style.color</p:attrName>
                                        </p:attrNameLst>
                                      </p:cBhvr>
                                      <p:to>
                                        <a:schemeClr val="bg1"/>
                                      </p:to>
                                    </p:animClr>
                                    <p:animClr clrSpc="rgb" dir="cw">
                                      <p:cBhvr>
                                        <p:cTn id="7" dur="250" autoRev="1" fill="remove"/>
                                        <p:tgtEl>
                                          <p:spTgt spid="5"/>
                                        </p:tgtEl>
                                        <p:attrNameLst>
                                          <p:attrName>fillcolor</p:attrName>
                                        </p:attrNameLst>
                                      </p:cBhvr>
                                      <p:to>
                                        <a:schemeClr val="bg1"/>
                                      </p:to>
                                    </p:animClr>
                                    <p:set>
                                      <p:cBhvr>
                                        <p:cTn id="8" dur="250" autoRev="1" fill="remove"/>
                                        <p:tgtEl>
                                          <p:spTgt spid="5"/>
                                        </p:tgtEl>
                                        <p:attrNameLst>
                                          <p:attrName>fill.type</p:attrName>
                                        </p:attrNameLst>
                                      </p:cBhvr>
                                      <p:to>
                                        <p:strVal val="solid"/>
                                      </p:to>
                                    </p:set>
                                    <p:set>
                                      <p:cBhvr>
                                        <p:cTn id="9" dur="250" autoRev="1" fill="remove"/>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Vorstellung des Projekts</a:t>
            </a:r>
            <a:endParaRPr lang="de-DE" dirty="0"/>
          </a:p>
        </p:txBody>
      </p:sp>
      <p:sp>
        <p:nvSpPr>
          <p:cNvPr id="4" name="Textplatzhalter 3"/>
          <p:cNvSpPr>
            <a:spLocks noGrp="1"/>
          </p:cNvSpPr>
          <p:nvPr>
            <p:ph type="body" idx="1"/>
          </p:nvPr>
        </p:nvSpPr>
        <p:spPr/>
        <p:txBody>
          <a:bodyPr/>
          <a:lstStyle/>
          <a:p>
            <a:endParaRPr lang="de-DE"/>
          </a:p>
        </p:txBody>
      </p:sp>
    </p:spTree>
    <p:extLst>
      <p:ext uri="{BB962C8B-B14F-4D97-AF65-F5344CB8AC3E}">
        <p14:creationId xmlns:p14="http://schemas.microsoft.com/office/powerpoint/2010/main" val="13761264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Das Projekt</a:t>
            </a:r>
            <a:endParaRPr lang="de-DE" dirty="0"/>
          </a:p>
        </p:txBody>
      </p:sp>
      <p:sp>
        <p:nvSpPr>
          <p:cNvPr id="3" name="Inhaltsplatzhalter 2"/>
          <p:cNvSpPr>
            <a:spLocks noGrp="1"/>
          </p:cNvSpPr>
          <p:nvPr>
            <p:ph idx="1"/>
          </p:nvPr>
        </p:nvSpPr>
        <p:spPr/>
        <p:txBody>
          <a:bodyPr/>
          <a:lstStyle/>
          <a:p>
            <a:r>
              <a:rPr lang="de-DE" dirty="0" smtClean="0"/>
              <a:t>Quantitativer Fragebogen für die Lehrer und Schüler</a:t>
            </a:r>
            <a:endParaRPr lang="de-DE" dirty="0"/>
          </a:p>
          <a:p>
            <a:pPr lvl="1"/>
            <a:r>
              <a:rPr lang="de-DE" dirty="0"/>
              <a:t>n</a:t>
            </a:r>
            <a:r>
              <a:rPr lang="de-DE" dirty="0" smtClean="0"/>
              <a:t>=55, schriftlich</a:t>
            </a:r>
          </a:p>
          <a:p>
            <a:pPr lvl="1"/>
            <a:r>
              <a:rPr lang="de-DE" dirty="0" smtClean="0"/>
              <a:t>Grundlegende Fragen zum Thema Glück</a:t>
            </a:r>
          </a:p>
          <a:p>
            <a:pPr lvl="1"/>
            <a:endParaRPr lang="de-DE" dirty="0"/>
          </a:p>
          <a:p>
            <a:pPr lvl="1"/>
            <a:endParaRPr lang="de-DE" dirty="0" smtClean="0"/>
          </a:p>
          <a:p>
            <a:r>
              <a:rPr lang="de-DE" dirty="0" smtClean="0"/>
              <a:t>Durchführung einer Qualitativen Gruppendiskussion</a:t>
            </a:r>
          </a:p>
          <a:p>
            <a:pPr lvl="1"/>
            <a:r>
              <a:rPr lang="de-DE" dirty="0" smtClean="0"/>
              <a:t>n=5 (Schüler) n=3 (Lehrer)</a:t>
            </a:r>
          </a:p>
          <a:p>
            <a:pPr lvl="1"/>
            <a:r>
              <a:rPr lang="de-DE" dirty="0" smtClean="0"/>
              <a:t>Eingehen auf das Thema „Work-Life-Balance“</a:t>
            </a:r>
          </a:p>
          <a:p>
            <a:pPr lvl="1"/>
            <a:r>
              <a:rPr lang="de-DE" dirty="0" smtClean="0"/>
              <a:t>Welche Auswirkung hat es auf Glück?</a:t>
            </a:r>
          </a:p>
        </p:txBody>
      </p:sp>
    </p:spTree>
    <p:extLst>
      <p:ext uri="{BB962C8B-B14F-4D97-AF65-F5344CB8AC3E}">
        <p14:creationId xmlns:p14="http://schemas.microsoft.com/office/powerpoint/2010/main" val="40362573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1000"/>
                                        <p:tgtEl>
                                          <p:spTgt spid="3">
                                            <p:txEl>
                                              <p:pRg st="8" end="8"/>
                                            </p:txEl>
                                          </p:spTgt>
                                        </p:tgtEl>
                                      </p:cBhvr>
                                    </p:animEffect>
                                    <p:anim calcmode="lin" valueType="num">
                                      <p:cBhvr>
                                        <p:cTn id="4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Auswertung der Quantitativen Befragung</a:t>
            </a:r>
            <a:endParaRPr lang="de-DE" dirty="0"/>
          </a:p>
        </p:txBody>
      </p:sp>
      <p:sp>
        <p:nvSpPr>
          <p:cNvPr id="4" name="Textplatzhalter 3"/>
          <p:cNvSpPr>
            <a:spLocks noGrp="1"/>
          </p:cNvSpPr>
          <p:nvPr>
            <p:ph type="body" idx="1"/>
          </p:nvPr>
        </p:nvSpPr>
        <p:spPr/>
        <p:txBody>
          <a:bodyPr/>
          <a:lstStyle/>
          <a:p>
            <a:endParaRPr lang="de-DE"/>
          </a:p>
        </p:txBody>
      </p:sp>
    </p:spTree>
    <p:extLst>
      <p:ext uri="{BB962C8B-B14F-4D97-AF65-F5344CB8AC3E}">
        <p14:creationId xmlns:p14="http://schemas.microsoft.com/office/powerpoint/2010/main" val="39373653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132" t="11076" r="1454" b="3232"/>
          <a:stretch/>
        </p:blipFill>
        <p:spPr bwMode="auto">
          <a:xfrm>
            <a:off x="971550" y="2204864"/>
            <a:ext cx="5908948" cy="3286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el 4"/>
          <p:cNvSpPr>
            <a:spLocks noGrp="1"/>
          </p:cNvSpPr>
          <p:nvPr>
            <p:ph type="title"/>
          </p:nvPr>
        </p:nvSpPr>
        <p:spPr/>
        <p:txBody>
          <a:bodyPr/>
          <a:lstStyle/>
          <a:p>
            <a:r>
              <a:rPr lang="de-DE" dirty="0" smtClean="0"/>
              <a:t>Ergebnisse Quantitative Befragung</a:t>
            </a:r>
            <a:endParaRPr lang="de-DE" dirty="0"/>
          </a:p>
        </p:txBody>
      </p:sp>
      <p:sp>
        <p:nvSpPr>
          <p:cNvPr id="6" name="Inhaltsplatzhalter 5"/>
          <p:cNvSpPr>
            <a:spLocks noGrp="1"/>
          </p:cNvSpPr>
          <p:nvPr>
            <p:ph idx="1"/>
          </p:nvPr>
        </p:nvSpPr>
        <p:spPr>
          <a:xfrm>
            <a:off x="457200" y="1124744"/>
            <a:ext cx="7620000" cy="1584176"/>
          </a:xfrm>
        </p:spPr>
        <p:txBody>
          <a:bodyPr/>
          <a:lstStyle/>
          <a:p>
            <a:r>
              <a:rPr lang="de-DE" dirty="0" smtClean="0"/>
              <a:t>n</a:t>
            </a:r>
            <a:r>
              <a:rPr lang="de-DE" dirty="0"/>
              <a:t> </a:t>
            </a:r>
            <a:r>
              <a:rPr lang="de-DE" dirty="0" smtClean="0"/>
              <a:t>= 55</a:t>
            </a:r>
          </a:p>
          <a:p>
            <a:pPr lvl="1"/>
            <a:r>
              <a:rPr lang="de-DE" dirty="0" smtClean="0"/>
              <a:t>49 Schüler</a:t>
            </a:r>
          </a:p>
          <a:p>
            <a:pPr lvl="1"/>
            <a:r>
              <a:rPr lang="de-DE" dirty="0" smtClean="0"/>
              <a:t>6 Lehrer</a:t>
            </a:r>
          </a:p>
          <a:p>
            <a:pPr lvl="1"/>
            <a:endParaRPr lang="de-DE" dirty="0"/>
          </a:p>
          <a:p>
            <a:endParaRPr lang="de-DE" dirty="0"/>
          </a:p>
        </p:txBody>
      </p:sp>
      <p:sp>
        <p:nvSpPr>
          <p:cNvPr id="2" name="Geschweifte Klammer rechts 1"/>
          <p:cNvSpPr/>
          <p:nvPr/>
        </p:nvSpPr>
        <p:spPr>
          <a:xfrm>
            <a:off x="2411760" y="1484784"/>
            <a:ext cx="216024" cy="72008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17" name="Gruppieren 16"/>
          <p:cNvGrpSpPr/>
          <p:nvPr/>
        </p:nvGrpSpPr>
        <p:grpSpPr>
          <a:xfrm>
            <a:off x="3059832" y="1612057"/>
            <a:ext cx="360040" cy="576064"/>
            <a:chOff x="3131840" y="1700808"/>
            <a:chExt cx="360040" cy="576064"/>
          </a:xfrm>
        </p:grpSpPr>
        <p:sp>
          <p:nvSpPr>
            <p:cNvPr id="3" name="Ellipse 2"/>
            <p:cNvSpPr/>
            <p:nvPr/>
          </p:nvSpPr>
          <p:spPr>
            <a:xfrm>
              <a:off x="3131840" y="1700808"/>
              <a:ext cx="360040" cy="36004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cxnSp>
          <p:nvCxnSpPr>
            <p:cNvPr id="9" name="Gerade Verbindung 8"/>
            <p:cNvCxnSpPr>
              <a:stCxn id="3" idx="4"/>
            </p:cNvCxnSpPr>
            <p:nvPr/>
          </p:nvCxnSpPr>
          <p:spPr>
            <a:xfrm>
              <a:off x="3311860" y="2060848"/>
              <a:ext cx="0" cy="216024"/>
            </a:xfrm>
            <a:prstGeom prst="line">
              <a:avLst/>
            </a:prstGeom>
          </p:spPr>
          <p:style>
            <a:lnRef idx="2">
              <a:schemeClr val="dk1"/>
            </a:lnRef>
            <a:fillRef idx="0">
              <a:schemeClr val="dk1"/>
            </a:fillRef>
            <a:effectRef idx="1">
              <a:schemeClr val="dk1"/>
            </a:effectRef>
            <a:fontRef idx="minor">
              <a:schemeClr val="tx1"/>
            </a:fontRef>
          </p:style>
        </p:cxnSp>
        <p:cxnSp>
          <p:nvCxnSpPr>
            <p:cNvPr id="12" name="Gerade Verbindung 11"/>
            <p:cNvCxnSpPr/>
            <p:nvPr/>
          </p:nvCxnSpPr>
          <p:spPr>
            <a:xfrm>
              <a:off x="3220447" y="2168860"/>
              <a:ext cx="180020" cy="0"/>
            </a:xfrm>
            <a:prstGeom prst="line">
              <a:avLst/>
            </a:prstGeom>
          </p:spPr>
          <p:style>
            <a:lnRef idx="2">
              <a:schemeClr val="dk1"/>
            </a:lnRef>
            <a:fillRef idx="0">
              <a:schemeClr val="dk1"/>
            </a:fillRef>
            <a:effectRef idx="1">
              <a:schemeClr val="dk1"/>
            </a:effectRef>
            <a:fontRef idx="minor">
              <a:schemeClr val="tx1"/>
            </a:fontRef>
          </p:style>
        </p:cxnSp>
      </p:grpSp>
      <p:grpSp>
        <p:nvGrpSpPr>
          <p:cNvPr id="18" name="Gruppieren 17"/>
          <p:cNvGrpSpPr/>
          <p:nvPr/>
        </p:nvGrpSpPr>
        <p:grpSpPr>
          <a:xfrm>
            <a:off x="4775542" y="1484784"/>
            <a:ext cx="504056" cy="504056"/>
            <a:chOff x="3851920" y="1556792"/>
            <a:chExt cx="504056" cy="504056"/>
          </a:xfrm>
        </p:grpSpPr>
        <p:sp>
          <p:nvSpPr>
            <p:cNvPr id="15" name="Ellipse 14"/>
            <p:cNvSpPr/>
            <p:nvPr/>
          </p:nvSpPr>
          <p:spPr>
            <a:xfrm>
              <a:off x="3851920" y="1700808"/>
              <a:ext cx="360040" cy="36004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cxnSp>
          <p:nvCxnSpPr>
            <p:cNvPr id="16" name="Gerade Verbindung mit Pfeil 15"/>
            <p:cNvCxnSpPr>
              <a:stCxn id="15" idx="7"/>
            </p:cNvCxnSpPr>
            <p:nvPr/>
          </p:nvCxnSpPr>
          <p:spPr>
            <a:xfrm flipV="1">
              <a:off x="4159233" y="1556792"/>
              <a:ext cx="196743" cy="19674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19" name="Textfeld 18"/>
          <p:cNvSpPr txBox="1"/>
          <p:nvPr/>
        </p:nvSpPr>
        <p:spPr>
          <a:xfrm>
            <a:off x="3419872" y="1612057"/>
            <a:ext cx="4536504" cy="369332"/>
          </a:xfrm>
          <a:prstGeom prst="rect">
            <a:avLst/>
          </a:prstGeom>
          <a:noFill/>
        </p:spPr>
        <p:txBody>
          <a:bodyPr wrap="square" rtlCol="0">
            <a:spAutoFit/>
          </a:bodyPr>
          <a:lstStyle/>
          <a:p>
            <a:r>
              <a:rPr lang="de-DE" dirty="0" smtClean="0"/>
              <a:t>25 Frauen, 	30 Männer</a:t>
            </a:r>
            <a:endParaRPr lang="de-DE" dirty="0"/>
          </a:p>
        </p:txBody>
      </p:sp>
      <p:sp>
        <p:nvSpPr>
          <p:cNvPr id="20" name="Textfeld 19"/>
          <p:cNvSpPr txBox="1"/>
          <p:nvPr/>
        </p:nvSpPr>
        <p:spPr>
          <a:xfrm>
            <a:off x="458019" y="1124744"/>
            <a:ext cx="7272808" cy="4536504"/>
          </a:xfrm>
          <a:prstGeom prst="rect">
            <a:avLst/>
          </a:prstGeom>
        </p:spPr>
        <p:txBody>
          <a:bodyPr vert="horz" lIns="91440" tIns="45720" rIns="91440" bIns="45720" rtlCol="0">
            <a:normAutofit/>
          </a:bodyPr>
          <a:lstStyle>
            <a:lvl1pPr marL="342900" indent="-228600">
              <a:spcBef>
                <a:spcPct val="20000"/>
              </a:spcBef>
              <a:buClr>
                <a:schemeClr val="accent1"/>
              </a:buClr>
              <a:buFont typeface="Arial" pitchFamily="34" charset="0"/>
              <a:buChar char="•"/>
              <a:defRPr sz="2200"/>
            </a:lvl1pPr>
            <a:lvl2pPr marL="640080" lvl="1" indent="-228600">
              <a:spcBef>
                <a:spcPct val="20000"/>
              </a:spcBef>
              <a:buClr>
                <a:schemeClr val="accent2"/>
              </a:buClr>
              <a:buFont typeface="Arial" pitchFamily="34" charset="0"/>
              <a:buChar char="•"/>
              <a:defRPr sz="2000"/>
            </a:lvl2pPr>
            <a:lvl3pPr marL="1005840" indent="-228600">
              <a:spcBef>
                <a:spcPct val="20000"/>
              </a:spcBef>
              <a:buClr>
                <a:schemeClr val="accent3"/>
              </a:buClr>
              <a:buFont typeface="Arial" pitchFamily="34" charset="0"/>
              <a:buChar char="•"/>
            </a:lvl3pPr>
            <a:lvl4pPr marL="1280160" indent="-228600">
              <a:spcBef>
                <a:spcPct val="20000"/>
              </a:spcBef>
              <a:buClr>
                <a:schemeClr val="accent4"/>
              </a:buClr>
              <a:buFont typeface="Arial" pitchFamily="34" charset="0"/>
              <a:buChar char="•"/>
              <a:defRPr sz="1600"/>
            </a:lvl4pPr>
            <a:lvl5pPr marL="1554480" indent="-228600">
              <a:spcBef>
                <a:spcPct val="20000"/>
              </a:spcBef>
              <a:buClr>
                <a:schemeClr val="accent5"/>
              </a:buClr>
              <a:buFont typeface="Arial" pitchFamily="34" charset="0"/>
              <a:buChar char="•"/>
              <a:defRPr sz="1400" baseline="0"/>
            </a:lvl5pPr>
            <a:lvl6pPr marL="1737360" indent="-182880">
              <a:spcBef>
                <a:spcPct val="20000"/>
              </a:spcBef>
              <a:buClr>
                <a:schemeClr val="accent1"/>
              </a:buClr>
              <a:buFont typeface="Arial" pitchFamily="34" charset="0"/>
              <a:buChar char="•"/>
              <a:defRPr sz="1400" baseline="0"/>
            </a:lvl6pPr>
            <a:lvl7pPr marL="1920240" indent="-182880">
              <a:spcBef>
                <a:spcPct val="20000"/>
              </a:spcBef>
              <a:buClr>
                <a:schemeClr val="accent2"/>
              </a:buClr>
              <a:buFont typeface="Arial" pitchFamily="34" charset="0"/>
              <a:buChar char="•"/>
              <a:defRPr sz="1400"/>
            </a:lvl7pPr>
            <a:lvl8pPr marL="2103120" indent="-182880">
              <a:spcBef>
                <a:spcPct val="20000"/>
              </a:spcBef>
              <a:buClr>
                <a:schemeClr val="accent3"/>
              </a:buClr>
              <a:buFont typeface="Arial" pitchFamily="34" charset="0"/>
              <a:buChar char="•"/>
              <a:defRPr sz="1400"/>
            </a:lvl8pPr>
            <a:lvl9pPr marL="2286000" indent="-182880">
              <a:spcBef>
                <a:spcPct val="20000"/>
              </a:spcBef>
              <a:buClr>
                <a:schemeClr val="accent4"/>
              </a:buClr>
              <a:buFont typeface="Arial" pitchFamily="34" charset="0"/>
              <a:buChar char="•"/>
              <a:defRPr sz="1400"/>
            </a:lvl9pPr>
          </a:lstStyle>
          <a:p>
            <a:r>
              <a:rPr lang="de-DE" dirty="0"/>
              <a:t>Frage 1:</a:t>
            </a:r>
          </a:p>
          <a:p>
            <a:pPr lvl="1"/>
            <a:r>
              <a:rPr lang="de-DE" dirty="0"/>
              <a:t>	Nennen Sie die ersten 3 Wörter, die Ihnen zum Thema </a:t>
            </a:r>
            <a:r>
              <a:rPr lang="de-DE" dirty="0" smtClean="0"/>
              <a:t>	Glück </a:t>
            </a:r>
            <a:r>
              <a:rPr lang="de-DE" dirty="0"/>
              <a:t>in </a:t>
            </a:r>
            <a:r>
              <a:rPr lang="de-DE" dirty="0" smtClean="0"/>
              <a:t>den </a:t>
            </a:r>
            <a:r>
              <a:rPr lang="de-DE" dirty="0"/>
              <a:t>Sinn kommen. </a:t>
            </a:r>
            <a:endParaRPr lang="de-DE" dirty="0" smtClean="0"/>
          </a:p>
          <a:p>
            <a:pPr lvl="1"/>
            <a:endParaRPr lang="de-DE" dirty="0"/>
          </a:p>
          <a:p>
            <a:pPr marL="411480" lvl="1" indent="0">
              <a:buNone/>
            </a:pPr>
            <a:endParaRPr lang="de-DE" dirty="0"/>
          </a:p>
        </p:txBody>
      </p:sp>
      <p:cxnSp>
        <p:nvCxnSpPr>
          <p:cNvPr id="22" name="Gerade Verbindung mit Pfeil 21"/>
          <p:cNvCxnSpPr/>
          <p:nvPr/>
        </p:nvCxnSpPr>
        <p:spPr>
          <a:xfrm>
            <a:off x="827584" y="5949280"/>
            <a:ext cx="43204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Textfeld 23"/>
          <p:cNvSpPr txBox="1"/>
          <p:nvPr/>
        </p:nvSpPr>
        <p:spPr>
          <a:xfrm>
            <a:off x="1289745" y="5650929"/>
            <a:ext cx="6048672" cy="769441"/>
          </a:xfrm>
          <a:prstGeom prst="rect">
            <a:avLst/>
          </a:prstGeom>
        </p:spPr>
        <p:txBody>
          <a:bodyPr vert="horz" lIns="91440" tIns="45720" rIns="91440" bIns="45720" rtlCol="0">
            <a:normAutofit/>
          </a:bodyPr>
          <a:lstStyle>
            <a:defPPr>
              <a:defRPr lang="de-DE"/>
            </a:defPPr>
            <a:lvl1pPr marL="342900" indent="-228600">
              <a:spcBef>
                <a:spcPct val="20000"/>
              </a:spcBef>
              <a:buClr>
                <a:schemeClr val="accent1"/>
              </a:buClr>
              <a:buFont typeface="Arial" pitchFamily="34" charset="0"/>
              <a:buChar char="•"/>
              <a:defRPr sz="2200"/>
            </a:lvl1pPr>
            <a:lvl2pPr marL="640080" lvl="1" indent="-228600">
              <a:spcBef>
                <a:spcPct val="20000"/>
              </a:spcBef>
              <a:buClr>
                <a:schemeClr val="accent2"/>
              </a:buClr>
              <a:buFont typeface="Arial" pitchFamily="34" charset="0"/>
              <a:buChar char="•"/>
              <a:defRPr sz="2000"/>
            </a:lvl2pPr>
            <a:lvl3pPr marL="1005840" indent="-228600">
              <a:spcBef>
                <a:spcPct val="20000"/>
              </a:spcBef>
              <a:buClr>
                <a:schemeClr val="accent3"/>
              </a:buClr>
              <a:buFont typeface="Arial" pitchFamily="34" charset="0"/>
              <a:buChar char="•"/>
            </a:lvl3pPr>
            <a:lvl4pPr marL="1280160" indent="-228600">
              <a:spcBef>
                <a:spcPct val="20000"/>
              </a:spcBef>
              <a:buClr>
                <a:schemeClr val="accent4"/>
              </a:buClr>
              <a:buFont typeface="Arial" pitchFamily="34" charset="0"/>
              <a:buChar char="•"/>
              <a:defRPr sz="1600"/>
            </a:lvl4pPr>
            <a:lvl5pPr marL="1554480" indent="-228600">
              <a:spcBef>
                <a:spcPct val="20000"/>
              </a:spcBef>
              <a:buClr>
                <a:schemeClr val="accent5"/>
              </a:buClr>
              <a:buFont typeface="Arial" pitchFamily="34" charset="0"/>
              <a:buChar char="•"/>
              <a:defRPr sz="1400" baseline="0"/>
            </a:lvl5pPr>
            <a:lvl6pPr marL="1737360" indent="-182880">
              <a:spcBef>
                <a:spcPct val="20000"/>
              </a:spcBef>
              <a:buClr>
                <a:schemeClr val="accent1"/>
              </a:buClr>
              <a:buFont typeface="Arial" pitchFamily="34" charset="0"/>
              <a:buChar char="•"/>
              <a:defRPr sz="1400" baseline="0"/>
            </a:lvl6pPr>
            <a:lvl7pPr marL="1920240" indent="-182880">
              <a:spcBef>
                <a:spcPct val="20000"/>
              </a:spcBef>
              <a:buClr>
                <a:schemeClr val="accent2"/>
              </a:buClr>
              <a:buFont typeface="Arial" pitchFamily="34" charset="0"/>
              <a:buChar char="•"/>
              <a:defRPr sz="1400"/>
            </a:lvl7pPr>
            <a:lvl8pPr marL="2103120" indent="-182880">
              <a:spcBef>
                <a:spcPct val="20000"/>
              </a:spcBef>
              <a:buClr>
                <a:schemeClr val="accent3"/>
              </a:buClr>
              <a:buFont typeface="Arial" pitchFamily="34" charset="0"/>
              <a:buChar char="•"/>
              <a:defRPr sz="1400"/>
            </a:lvl8pPr>
            <a:lvl9pPr marL="2286000" indent="-182880">
              <a:spcBef>
                <a:spcPct val="20000"/>
              </a:spcBef>
              <a:buClr>
                <a:schemeClr val="accent4"/>
              </a:buClr>
              <a:buFont typeface="Arial" pitchFamily="34" charset="0"/>
              <a:buChar char="•"/>
              <a:defRPr sz="1400"/>
            </a:lvl9pPr>
          </a:lstStyle>
          <a:p>
            <a:pPr marL="114300" indent="0">
              <a:buNone/>
            </a:pPr>
            <a:r>
              <a:rPr lang="de-DE" dirty="0"/>
              <a:t>Die 3 am Häufigsten </a:t>
            </a:r>
            <a:r>
              <a:rPr lang="de-DE" dirty="0" smtClean="0"/>
              <a:t>genannten Dinge </a:t>
            </a:r>
            <a:r>
              <a:rPr lang="de-DE" dirty="0"/>
              <a:t>sind </a:t>
            </a:r>
            <a:r>
              <a:rPr lang="de-DE" i="1" dirty="0"/>
              <a:t>„Freunde und Familie“</a:t>
            </a:r>
            <a:r>
              <a:rPr lang="de-DE" dirty="0"/>
              <a:t>,</a:t>
            </a:r>
            <a:r>
              <a:rPr lang="de-DE" i="1" dirty="0"/>
              <a:t> „Gesundheit“ </a:t>
            </a:r>
            <a:r>
              <a:rPr lang="de-DE" dirty="0"/>
              <a:t>und</a:t>
            </a:r>
            <a:r>
              <a:rPr lang="de-DE" i="1" dirty="0"/>
              <a:t> „Liebe“ </a:t>
            </a:r>
          </a:p>
        </p:txBody>
      </p:sp>
    </p:spTree>
    <p:extLst>
      <p:ext uri="{BB962C8B-B14F-4D97-AF65-F5344CB8AC3E}">
        <p14:creationId xmlns:p14="http://schemas.microsoft.com/office/powerpoint/2010/main" val="9334379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1000"/>
                                        <p:tgtEl>
                                          <p:spTgt spid="6">
                                            <p:txEl>
                                              <p:pRg st="1" end="1"/>
                                            </p:txEl>
                                          </p:spTgt>
                                        </p:tgtEl>
                                      </p:cBhvr>
                                    </p:animEffect>
                                    <p:anim calcmode="lin" valueType="num">
                                      <p:cBhvr>
                                        <p:cTn id="1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1000"/>
                                        <p:tgtEl>
                                          <p:spTgt spid="6">
                                            <p:txEl>
                                              <p:pRg st="2" end="2"/>
                                            </p:txEl>
                                          </p:spTgt>
                                        </p:tgtEl>
                                      </p:cBhvr>
                                    </p:animEffect>
                                    <p:anim calcmode="lin" valueType="num">
                                      <p:cBhvr>
                                        <p:cTn id="2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42" presetClass="entr" presetSubtype="0"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anim calcmode="lin" valueType="num">
                                      <p:cBhvr>
                                        <p:cTn id="41" dur="1000" fill="hold"/>
                                        <p:tgtEl>
                                          <p:spTgt spid="18"/>
                                        </p:tgtEl>
                                        <p:attrNameLst>
                                          <p:attrName>ppt_x</p:attrName>
                                        </p:attrNameLst>
                                      </p:cBhvr>
                                      <p:tavLst>
                                        <p:tav tm="0">
                                          <p:val>
                                            <p:strVal val="#ppt_x"/>
                                          </p:val>
                                        </p:tav>
                                        <p:tav tm="100000">
                                          <p:val>
                                            <p:strVal val="#ppt_x"/>
                                          </p:val>
                                        </p:tav>
                                      </p:tavLst>
                                    </p:anim>
                                    <p:anim calcmode="lin" valueType="num">
                                      <p:cBhvr>
                                        <p:cTn id="42" dur="1000" fill="hold"/>
                                        <p:tgtEl>
                                          <p:spTgt spid="18"/>
                                        </p:tgtEl>
                                        <p:attrNameLst>
                                          <p:attrName>ppt_y</p:attrName>
                                        </p:attrNameLst>
                                      </p:cBhvr>
                                      <p:tavLst>
                                        <p:tav tm="0">
                                          <p:val>
                                            <p:strVal val="#ppt_y+.1"/>
                                          </p:val>
                                        </p:tav>
                                        <p:tav tm="100000">
                                          <p:val>
                                            <p:strVal val="#ppt_y"/>
                                          </p:val>
                                        </p:tav>
                                      </p:tavLst>
                                    </p:anim>
                                  </p:childTnLst>
                                </p:cTn>
                              </p:par>
                            </p:childTnLst>
                          </p:cTn>
                        </p:par>
                        <p:par>
                          <p:cTn id="43" fill="hold">
                            <p:stCondLst>
                              <p:cond delay="4000"/>
                            </p:stCondLst>
                            <p:childTnLst>
                              <p:par>
                                <p:cTn id="44" presetID="42" presetClass="entr" presetSubtype="0"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1000"/>
                                        <p:tgtEl>
                                          <p:spTgt spid="19"/>
                                        </p:tgtEl>
                                      </p:cBhvr>
                                    </p:animEffect>
                                    <p:anim calcmode="lin" valueType="num">
                                      <p:cBhvr>
                                        <p:cTn id="47" dur="1000" fill="hold"/>
                                        <p:tgtEl>
                                          <p:spTgt spid="19"/>
                                        </p:tgtEl>
                                        <p:attrNameLst>
                                          <p:attrName>ppt_x</p:attrName>
                                        </p:attrNameLst>
                                      </p:cBhvr>
                                      <p:tavLst>
                                        <p:tav tm="0">
                                          <p:val>
                                            <p:strVal val="#ppt_x"/>
                                          </p:val>
                                        </p:tav>
                                        <p:tav tm="100000">
                                          <p:val>
                                            <p:strVal val="#ppt_x"/>
                                          </p:val>
                                        </p:tav>
                                      </p:tavLst>
                                    </p:anim>
                                    <p:anim calcmode="lin" valueType="num">
                                      <p:cBhvr>
                                        <p:cTn id="4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500"/>
                                        <p:tgtEl>
                                          <p:spTgt spid="6">
                                            <p:txEl>
                                              <p:pRg st="0" end="0"/>
                                            </p:txEl>
                                          </p:spTgt>
                                        </p:tgtEl>
                                      </p:cBhvr>
                                    </p:animEffect>
                                    <p:set>
                                      <p:cBhvr>
                                        <p:cTn id="53" dur="1" fill="hold">
                                          <p:stCondLst>
                                            <p:cond delay="499"/>
                                          </p:stCondLst>
                                        </p:cTn>
                                        <p:tgtEl>
                                          <p:spTgt spid="6">
                                            <p:txEl>
                                              <p:pRg st="0" end="0"/>
                                            </p:txEl>
                                          </p:spTgt>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6">
                                            <p:txEl>
                                              <p:pRg st="1" end="1"/>
                                            </p:txEl>
                                          </p:spTgt>
                                        </p:tgtEl>
                                      </p:cBhvr>
                                    </p:animEffect>
                                    <p:set>
                                      <p:cBhvr>
                                        <p:cTn id="56" dur="1" fill="hold">
                                          <p:stCondLst>
                                            <p:cond delay="499"/>
                                          </p:stCondLst>
                                        </p:cTn>
                                        <p:tgtEl>
                                          <p:spTgt spid="6">
                                            <p:txEl>
                                              <p:pRg st="1" end="1"/>
                                            </p:txEl>
                                          </p:spTgt>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6">
                                            <p:txEl>
                                              <p:pRg st="2" end="2"/>
                                            </p:txEl>
                                          </p:spTgt>
                                        </p:tgtEl>
                                      </p:cBhvr>
                                    </p:animEffect>
                                    <p:set>
                                      <p:cBhvr>
                                        <p:cTn id="59" dur="1" fill="hold">
                                          <p:stCondLst>
                                            <p:cond delay="499"/>
                                          </p:stCondLst>
                                        </p:cTn>
                                        <p:tgtEl>
                                          <p:spTgt spid="6">
                                            <p:txEl>
                                              <p:pRg st="2" end="2"/>
                                            </p:txEl>
                                          </p:spTgt>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2"/>
                                        </p:tgtEl>
                                      </p:cBhvr>
                                    </p:animEffect>
                                    <p:set>
                                      <p:cBhvr>
                                        <p:cTn id="62" dur="1" fill="hold">
                                          <p:stCondLst>
                                            <p:cond delay="499"/>
                                          </p:stCondLst>
                                        </p:cTn>
                                        <p:tgtEl>
                                          <p:spTgt spid="2"/>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17"/>
                                        </p:tgtEl>
                                      </p:cBhvr>
                                    </p:animEffect>
                                    <p:set>
                                      <p:cBhvr>
                                        <p:cTn id="65" dur="1" fill="hold">
                                          <p:stCondLst>
                                            <p:cond delay="499"/>
                                          </p:stCondLst>
                                        </p:cTn>
                                        <p:tgtEl>
                                          <p:spTgt spid="17"/>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18"/>
                                        </p:tgtEl>
                                      </p:cBhvr>
                                    </p:animEffect>
                                    <p:set>
                                      <p:cBhvr>
                                        <p:cTn id="68" dur="1" fill="hold">
                                          <p:stCondLst>
                                            <p:cond delay="499"/>
                                          </p:stCondLst>
                                        </p:cTn>
                                        <p:tgtEl>
                                          <p:spTgt spid="18"/>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19"/>
                                        </p:tgtEl>
                                      </p:cBhvr>
                                    </p:animEffect>
                                    <p:set>
                                      <p:cBhvr>
                                        <p:cTn id="71" dur="1" fill="hold">
                                          <p:stCondLst>
                                            <p:cond delay="499"/>
                                          </p:stCondLst>
                                        </p:cTn>
                                        <p:tgtEl>
                                          <p:spTgt spid="19"/>
                                        </p:tgtEl>
                                        <p:attrNameLst>
                                          <p:attrName>style.visibility</p:attrName>
                                        </p:attrNameLst>
                                      </p:cBhvr>
                                      <p:to>
                                        <p:strVal val="hidden"/>
                                      </p:to>
                                    </p:set>
                                  </p:childTnLst>
                                </p:cTn>
                              </p:par>
                              <p:par>
                                <p:cTn id="72" presetID="42" presetClass="entr" presetSubtype="0"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fade">
                                      <p:cBhvr>
                                        <p:cTn id="74" dur="1000"/>
                                        <p:tgtEl>
                                          <p:spTgt spid="20"/>
                                        </p:tgtEl>
                                      </p:cBhvr>
                                    </p:animEffect>
                                    <p:anim calcmode="lin" valueType="num">
                                      <p:cBhvr>
                                        <p:cTn id="75" dur="1000" fill="hold"/>
                                        <p:tgtEl>
                                          <p:spTgt spid="20"/>
                                        </p:tgtEl>
                                        <p:attrNameLst>
                                          <p:attrName>ppt_x</p:attrName>
                                        </p:attrNameLst>
                                      </p:cBhvr>
                                      <p:tavLst>
                                        <p:tav tm="0">
                                          <p:val>
                                            <p:strVal val="#ppt_x"/>
                                          </p:val>
                                        </p:tav>
                                        <p:tav tm="100000">
                                          <p:val>
                                            <p:strVal val="#ppt_x"/>
                                          </p:val>
                                        </p:tav>
                                      </p:tavLst>
                                    </p:anim>
                                    <p:anim calcmode="lin" valueType="num">
                                      <p:cBhvr>
                                        <p:cTn id="76" dur="1000" fill="hold"/>
                                        <p:tgtEl>
                                          <p:spTgt spid="20"/>
                                        </p:tgtEl>
                                        <p:attrNameLst>
                                          <p:attrName>ppt_y</p:attrName>
                                        </p:attrNameLst>
                                      </p:cBhvr>
                                      <p:tavLst>
                                        <p:tav tm="0">
                                          <p:val>
                                            <p:strVal val="#ppt_y+.1"/>
                                          </p:val>
                                        </p:tav>
                                        <p:tav tm="100000">
                                          <p:val>
                                            <p:strVal val="#ppt_y"/>
                                          </p:val>
                                        </p:tav>
                                      </p:tavLst>
                                    </p:anim>
                                  </p:childTnLst>
                                </p:cTn>
                              </p:par>
                            </p:childTnLst>
                          </p:cTn>
                        </p:par>
                        <p:par>
                          <p:cTn id="77" fill="hold">
                            <p:stCondLst>
                              <p:cond delay="1000"/>
                            </p:stCondLst>
                            <p:childTnLst>
                              <p:par>
                                <p:cTn id="78" presetID="42" presetClass="entr" presetSubtype="0" fill="hold" nodeType="afterEffect">
                                  <p:stCondLst>
                                    <p:cond delay="0"/>
                                  </p:stCondLst>
                                  <p:childTnLst>
                                    <p:set>
                                      <p:cBhvr>
                                        <p:cTn id="79" dur="1" fill="hold">
                                          <p:stCondLst>
                                            <p:cond delay="0"/>
                                          </p:stCondLst>
                                        </p:cTn>
                                        <p:tgtEl>
                                          <p:spTgt spid="1028"/>
                                        </p:tgtEl>
                                        <p:attrNameLst>
                                          <p:attrName>style.visibility</p:attrName>
                                        </p:attrNameLst>
                                      </p:cBhvr>
                                      <p:to>
                                        <p:strVal val="visible"/>
                                      </p:to>
                                    </p:set>
                                    <p:animEffect transition="in" filter="fade">
                                      <p:cBhvr>
                                        <p:cTn id="80" dur="1000"/>
                                        <p:tgtEl>
                                          <p:spTgt spid="1028"/>
                                        </p:tgtEl>
                                      </p:cBhvr>
                                    </p:animEffect>
                                    <p:anim calcmode="lin" valueType="num">
                                      <p:cBhvr>
                                        <p:cTn id="81" dur="1000" fill="hold"/>
                                        <p:tgtEl>
                                          <p:spTgt spid="1028"/>
                                        </p:tgtEl>
                                        <p:attrNameLst>
                                          <p:attrName>ppt_x</p:attrName>
                                        </p:attrNameLst>
                                      </p:cBhvr>
                                      <p:tavLst>
                                        <p:tav tm="0">
                                          <p:val>
                                            <p:strVal val="#ppt_x"/>
                                          </p:val>
                                        </p:tav>
                                        <p:tav tm="100000">
                                          <p:val>
                                            <p:strVal val="#ppt_x"/>
                                          </p:val>
                                        </p:tav>
                                      </p:tavLst>
                                    </p:anim>
                                    <p:anim calcmode="lin" valueType="num">
                                      <p:cBhvr>
                                        <p:cTn id="82"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fade">
                                      <p:cBhvr>
                                        <p:cTn id="92" dur="1000"/>
                                        <p:tgtEl>
                                          <p:spTgt spid="24"/>
                                        </p:tgtEl>
                                      </p:cBhvr>
                                    </p:animEffect>
                                    <p:anim calcmode="lin" valueType="num">
                                      <p:cBhvr>
                                        <p:cTn id="93" dur="1000" fill="hold"/>
                                        <p:tgtEl>
                                          <p:spTgt spid="24"/>
                                        </p:tgtEl>
                                        <p:attrNameLst>
                                          <p:attrName>ppt_x</p:attrName>
                                        </p:attrNameLst>
                                      </p:cBhvr>
                                      <p:tavLst>
                                        <p:tav tm="0">
                                          <p:val>
                                            <p:strVal val="#ppt_x"/>
                                          </p:val>
                                        </p:tav>
                                        <p:tav tm="100000">
                                          <p:val>
                                            <p:strVal val="#ppt_x"/>
                                          </p:val>
                                        </p:tav>
                                      </p:tavLst>
                                    </p:anim>
                                    <p:anim calcmode="lin" valueType="num">
                                      <p:cBhvr>
                                        <p:cTn id="9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P spid="6" grpId="1" build="p"/>
      <p:bldP spid="2" grpId="0" animBg="1"/>
      <p:bldP spid="2" grpId="1" animBg="1"/>
      <p:bldP spid="19" grpId="0"/>
      <p:bldP spid="19" grpId="1"/>
      <p:bldP spid="20"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p:cNvSpPr/>
          <p:nvPr/>
        </p:nvSpPr>
        <p:spPr>
          <a:xfrm>
            <a:off x="1466553" y="3429000"/>
            <a:ext cx="1008112"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1475656" y="4293096"/>
            <a:ext cx="1008112"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p:cNvSpPr/>
          <p:nvPr/>
        </p:nvSpPr>
        <p:spPr>
          <a:xfrm>
            <a:off x="1475656" y="5661248"/>
            <a:ext cx="1008112"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Inhaltsplatzhalter 5"/>
          <p:cNvSpPr>
            <a:spLocks noGrp="1"/>
          </p:cNvSpPr>
          <p:nvPr>
            <p:ph idx="1"/>
          </p:nvPr>
        </p:nvSpPr>
        <p:spPr>
          <a:xfrm>
            <a:off x="457200" y="260648"/>
            <a:ext cx="7620000" cy="6140152"/>
          </a:xfrm>
        </p:spPr>
        <p:txBody>
          <a:bodyPr>
            <a:normAutofit lnSpcReduction="10000"/>
          </a:bodyPr>
          <a:lstStyle/>
          <a:p>
            <a:r>
              <a:rPr lang="de-DE" dirty="0" smtClean="0"/>
              <a:t>Frage 2:</a:t>
            </a:r>
          </a:p>
          <a:p>
            <a:pPr lvl="1"/>
            <a:r>
              <a:rPr lang="de-DE" dirty="0"/>
              <a:t>Mit welcher der folgenden beiden Aussagen stimmen Sie eher überein</a:t>
            </a:r>
            <a:r>
              <a:rPr lang="de-DE" dirty="0" smtClean="0"/>
              <a:t>?</a:t>
            </a:r>
            <a:endParaRPr lang="de-DE" dirty="0"/>
          </a:p>
          <a:p>
            <a:pPr lvl="2"/>
            <a:r>
              <a:rPr lang="de-DE" dirty="0" smtClean="0"/>
              <a:t>"</a:t>
            </a:r>
            <a:r>
              <a:rPr lang="de-DE" dirty="0"/>
              <a:t>Jeder ist seines Glückes Schmied"</a:t>
            </a:r>
          </a:p>
          <a:p>
            <a:pPr lvl="2"/>
            <a:r>
              <a:rPr lang="de-DE" dirty="0" smtClean="0"/>
              <a:t>"</a:t>
            </a:r>
            <a:r>
              <a:rPr lang="de-DE" dirty="0"/>
              <a:t>Glück schafft man nicht, Glück </a:t>
            </a:r>
            <a:r>
              <a:rPr lang="de-DE" dirty="0" smtClean="0"/>
              <a:t>passiert„</a:t>
            </a:r>
          </a:p>
          <a:p>
            <a:pPr lvl="2"/>
            <a:endParaRPr lang="de-DE" dirty="0"/>
          </a:p>
          <a:p>
            <a:r>
              <a:rPr lang="de-DE" dirty="0" smtClean="0"/>
              <a:t>Frage 3:</a:t>
            </a:r>
          </a:p>
          <a:p>
            <a:pPr lvl="1"/>
            <a:r>
              <a:rPr lang="de-DE" dirty="0"/>
              <a:t>Welche 3 der folgenden Personen sind Ihrer Meinung nach am glücklichsten</a:t>
            </a:r>
            <a:r>
              <a:rPr lang="de-DE" dirty="0" smtClean="0"/>
              <a:t>?</a:t>
            </a:r>
          </a:p>
          <a:p>
            <a:pPr marL="411480" lvl="1" indent="0">
              <a:buNone/>
            </a:pPr>
            <a:endParaRPr lang="de-DE" dirty="0" smtClean="0"/>
          </a:p>
          <a:p>
            <a:pPr lvl="2"/>
            <a:r>
              <a:rPr lang="de-DE" dirty="0" smtClean="0"/>
              <a:t>Person </a:t>
            </a:r>
            <a:r>
              <a:rPr lang="de-DE" dirty="0"/>
              <a:t>1: 27 Jahre alt, hat ein </a:t>
            </a:r>
            <a:r>
              <a:rPr lang="de-DE" dirty="0" smtClean="0"/>
              <a:t>sicheres </a:t>
            </a:r>
            <a:r>
              <a:rPr lang="de-DE" dirty="0"/>
              <a:t>Einkommen, kann sich kaufen </a:t>
            </a:r>
            <a:r>
              <a:rPr lang="de-DE" dirty="0" smtClean="0"/>
              <a:t>	  was er </a:t>
            </a:r>
            <a:r>
              <a:rPr lang="de-DE" dirty="0"/>
              <a:t>möchte</a:t>
            </a:r>
          </a:p>
          <a:p>
            <a:pPr lvl="2"/>
            <a:r>
              <a:rPr lang="de-DE" dirty="0"/>
              <a:t>Person 2: 55 Jahre, sportlich aktiv, kerngesund</a:t>
            </a:r>
          </a:p>
          <a:p>
            <a:pPr lvl="2"/>
            <a:r>
              <a:rPr lang="de-DE" dirty="0"/>
              <a:t>Person 3: 18 Jahre, Führerschein bestanden, hat einen </a:t>
            </a:r>
            <a:r>
              <a:rPr lang="de-DE" dirty="0" smtClean="0"/>
              <a:t>Neuwagen</a:t>
            </a:r>
            <a:br>
              <a:rPr lang="de-DE" dirty="0" smtClean="0"/>
            </a:br>
            <a:r>
              <a:rPr lang="de-DE" dirty="0" smtClean="0"/>
              <a:t>	  von den </a:t>
            </a:r>
            <a:r>
              <a:rPr lang="de-DE" dirty="0"/>
              <a:t>Eltern geschenkt bekommen</a:t>
            </a:r>
          </a:p>
          <a:p>
            <a:pPr lvl="2"/>
            <a:r>
              <a:rPr lang="de-DE" dirty="0"/>
              <a:t>Person 4: 19 Jahre, Schüler, verbringt viel Zeit mit Freunden, </a:t>
            </a:r>
            <a:r>
              <a:rPr lang="de-DE" dirty="0" smtClean="0"/>
              <a:t>kann</a:t>
            </a:r>
            <a:br>
              <a:rPr lang="de-DE" dirty="0" smtClean="0"/>
            </a:br>
            <a:r>
              <a:rPr lang="de-DE" dirty="0" smtClean="0"/>
              <a:t> 	  sich auf </a:t>
            </a:r>
            <a:r>
              <a:rPr lang="de-DE" dirty="0"/>
              <a:t>diese immer verlassen</a:t>
            </a:r>
          </a:p>
          <a:p>
            <a:pPr lvl="2"/>
            <a:r>
              <a:rPr lang="de-DE" dirty="0"/>
              <a:t>Person 5: 45 Jahre, verheiratet, stolzer Vater von 2 Kindern</a:t>
            </a:r>
          </a:p>
          <a:p>
            <a:pPr lvl="2"/>
            <a:r>
              <a:rPr lang="de-DE" dirty="0"/>
              <a:t>Person 6: 35 Jahre, lebt in seiner abbezahlten Eigentumswohnung</a:t>
            </a:r>
          </a:p>
          <a:p>
            <a:pPr lvl="1"/>
            <a:endParaRPr lang="de-DE" dirty="0"/>
          </a:p>
          <a:p>
            <a:pPr lvl="1"/>
            <a:endParaRPr lang="de-DE" dirty="0"/>
          </a:p>
        </p:txBody>
      </p:sp>
      <p:cxnSp>
        <p:nvCxnSpPr>
          <p:cNvPr id="4" name="Gerade Verbindung mit Pfeil 3"/>
          <p:cNvCxnSpPr/>
          <p:nvPr/>
        </p:nvCxnSpPr>
        <p:spPr>
          <a:xfrm>
            <a:off x="5518516" y="1324495"/>
            <a:ext cx="504056" cy="0"/>
          </a:xfrm>
          <a:prstGeom prst="straightConnector1">
            <a:avLst/>
          </a:prstGeom>
          <a:ln>
            <a:tailEnd type="arrow"/>
          </a:ln>
        </p:spPr>
        <p:style>
          <a:lnRef idx="2">
            <a:schemeClr val="accent1"/>
          </a:lnRef>
          <a:fillRef idx="1">
            <a:schemeClr val="lt1"/>
          </a:fillRef>
          <a:effectRef idx="0">
            <a:schemeClr val="accent1"/>
          </a:effectRef>
          <a:fontRef idx="minor">
            <a:schemeClr val="dk1"/>
          </a:fontRef>
        </p:style>
      </p:cxnSp>
      <p:cxnSp>
        <p:nvCxnSpPr>
          <p:cNvPr id="7" name="Gerade Verbindung mit Pfeil 6"/>
          <p:cNvCxnSpPr/>
          <p:nvPr/>
        </p:nvCxnSpPr>
        <p:spPr>
          <a:xfrm>
            <a:off x="5518516" y="1688355"/>
            <a:ext cx="504056" cy="0"/>
          </a:xfrm>
          <a:prstGeom prst="straightConnector1">
            <a:avLst/>
          </a:prstGeom>
          <a:ln>
            <a:tailEnd type="arrow"/>
          </a:ln>
        </p:spPr>
        <p:style>
          <a:lnRef idx="2">
            <a:schemeClr val="accent1"/>
          </a:lnRef>
          <a:fillRef idx="1">
            <a:schemeClr val="lt1"/>
          </a:fillRef>
          <a:effectRef idx="0">
            <a:schemeClr val="accent1"/>
          </a:effectRef>
          <a:fontRef idx="minor">
            <a:schemeClr val="dk1"/>
          </a:fontRef>
        </p:style>
      </p:cxnSp>
      <p:sp>
        <p:nvSpPr>
          <p:cNvPr id="10" name="Textfeld 9"/>
          <p:cNvSpPr txBox="1"/>
          <p:nvPr/>
        </p:nvSpPr>
        <p:spPr>
          <a:xfrm>
            <a:off x="6022572" y="1017413"/>
            <a:ext cx="1645772" cy="880369"/>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rtlCol="0">
            <a:spAutoFit/>
          </a:bodyPr>
          <a:lstStyle/>
          <a:p>
            <a:pPr>
              <a:lnSpc>
                <a:spcPct val="150000"/>
              </a:lnSpc>
            </a:pPr>
            <a:r>
              <a:rPr lang="de-DE" dirty="0" smtClean="0"/>
              <a:t>29 mal genannt</a:t>
            </a:r>
          </a:p>
          <a:p>
            <a:pPr>
              <a:lnSpc>
                <a:spcPct val="150000"/>
              </a:lnSpc>
            </a:pPr>
            <a:r>
              <a:rPr lang="de-DE" dirty="0" smtClean="0"/>
              <a:t>25 mal genannt</a:t>
            </a:r>
            <a:endParaRPr lang="de-DE" dirty="0"/>
          </a:p>
        </p:txBody>
      </p:sp>
      <p:cxnSp>
        <p:nvCxnSpPr>
          <p:cNvPr id="16" name="Gerade Verbindung mit Pfeil 15"/>
          <p:cNvCxnSpPr/>
          <p:nvPr/>
        </p:nvCxnSpPr>
        <p:spPr>
          <a:xfrm>
            <a:off x="611560" y="6453336"/>
            <a:ext cx="43204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xtfeld 16"/>
          <p:cNvSpPr txBox="1"/>
          <p:nvPr/>
        </p:nvSpPr>
        <p:spPr>
          <a:xfrm>
            <a:off x="1115616" y="6095037"/>
            <a:ext cx="5976664" cy="646331"/>
          </a:xfrm>
          <a:prstGeom prst="rect">
            <a:avLst/>
          </a:prstGeom>
          <a:noFill/>
        </p:spPr>
        <p:txBody>
          <a:bodyPr wrap="square" rtlCol="0">
            <a:spAutoFit/>
          </a:bodyPr>
          <a:lstStyle/>
          <a:p>
            <a:r>
              <a:rPr lang="de-DE" dirty="0" smtClean="0"/>
              <a:t>Die Personen, die wir als „</a:t>
            </a:r>
            <a:r>
              <a:rPr lang="de-DE" i="1" dirty="0" smtClean="0"/>
              <a:t>materielle Personen“ </a:t>
            </a:r>
            <a:r>
              <a:rPr lang="de-DE" dirty="0" smtClean="0"/>
              <a:t>uns ausgedacht haben, haben am schlechtesten Abgeschnitten !</a:t>
            </a:r>
            <a:endParaRPr lang="de-DE" dirty="0"/>
          </a:p>
        </p:txBody>
      </p:sp>
      <p:cxnSp>
        <p:nvCxnSpPr>
          <p:cNvPr id="19" name="Gerade Verbindung mit Pfeil 18"/>
          <p:cNvCxnSpPr/>
          <p:nvPr/>
        </p:nvCxnSpPr>
        <p:spPr>
          <a:xfrm>
            <a:off x="7740352" y="5869843"/>
            <a:ext cx="43204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Gerade Verbindung mit Pfeil 19"/>
          <p:cNvCxnSpPr/>
          <p:nvPr/>
        </p:nvCxnSpPr>
        <p:spPr>
          <a:xfrm>
            <a:off x="7092280" y="5564857"/>
            <a:ext cx="43204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Gerade Verbindung mit Pfeil 20"/>
          <p:cNvCxnSpPr/>
          <p:nvPr/>
        </p:nvCxnSpPr>
        <p:spPr>
          <a:xfrm>
            <a:off x="5436096" y="5272633"/>
            <a:ext cx="43204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Gerade Verbindung mit Pfeil 21"/>
          <p:cNvCxnSpPr/>
          <p:nvPr/>
        </p:nvCxnSpPr>
        <p:spPr>
          <a:xfrm>
            <a:off x="5985495" y="4725144"/>
            <a:ext cx="43204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Gerade Verbindung mit Pfeil 22"/>
          <p:cNvCxnSpPr/>
          <p:nvPr/>
        </p:nvCxnSpPr>
        <p:spPr>
          <a:xfrm>
            <a:off x="3995936" y="3859138"/>
            <a:ext cx="43204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Gerade Verbindung mit Pfeil 23"/>
          <p:cNvCxnSpPr/>
          <p:nvPr/>
        </p:nvCxnSpPr>
        <p:spPr>
          <a:xfrm>
            <a:off x="6012160" y="4165848"/>
            <a:ext cx="43204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Textfeld 25"/>
          <p:cNvSpPr txBox="1"/>
          <p:nvPr/>
        </p:nvSpPr>
        <p:spPr>
          <a:xfrm>
            <a:off x="4716016" y="3704560"/>
            <a:ext cx="1144096" cy="369332"/>
          </a:xfrm>
          <a:prstGeom prst="rect">
            <a:avLst/>
          </a:prstGeom>
          <a:noFill/>
        </p:spPr>
        <p:txBody>
          <a:bodyPr wrap="none" rtlCol="0">
            <a:spAutoFit/>
          </a:bodyPr>
          <a:lstStyle/>
          <a:p>
            <a:r>
              <a:rPr lang="de-DE" b="1" dirty="0" smtClean="0">
                <a:solidFill>
                  <a:srgbClr val="BC572E"/>
                </a:solidFill>
              </a:rPr>
              <a:t>20 Punkte</a:t>
            </a:r>
            <a:endParaRPr lang="de-DE" b="1" dirty="0">
              <a:solidFill>
                <a:srgbClr val="BC572E"/>
              </a:solidFill>
            </a:endParaRPr>
          </a:p>
        </p:txBody>
      </p:sp>
      <p:sp>
        <p:nvSpPr>
          <p:cNvPr id="27" name="Textfeld 26"/>
          <p:cNvSpPr txBox="1"/>
          <p:nvPr/>
        </p:nvSpPr>
        <p:spPr>
          <a:xfrm>
            <a:off x="6508517" y="3923764"/>
            <a:ext cx="1144096" cy="369332"/>
          </a:xfrm>
          <a:prstGeom prst="rect">
            <a:avLst/>
          </a:prstGeom>
          <a:noFill/>
        </p:spPr>
        <p:txBody>
          <a:bodyPr wrap="none" rtlCol="0">
            <a:spAutoFit/>
          </a:bodyPr>
          <a:lstStyle/>
          <a:p>
            <a:r>
              <a:rPr lang="de-DE" b="1" dirty="0" smtClean="0">
                <a:solidFill>
                  <a:srgbClr val="BC572E"/>
                </a:solidFill>
              </a:rPr>
              <a:t>35 Punkte</a:t>
            </a:r>
            <a:endParaRPr lang="de-DE" b="1" dirty="0">
              <a:solidFill>
                <a:srgbClr val="BC572E"/>
              </a:solidFill>
            </a:endParaRPr>
          </a:p>
        </p:txBody>
      </p:sp>
      <p:sp>
        <p:nvSpPr>
          <p:cNvPr id="28" name="Textfeld 27"/>
          <p:cNvSpPr txBox="1"/>
          <p:nvPr/>
        </p:nvSpPr>
        <p:spPr>
          <a:xfrm>
            <a:off x="6508516" y="4540478"/>
            <a:ext cx="1027076" cy="369332"/>
          </a:xfrm>
          <a:prstGeom prst="rect">
            <a:avLst/>
          </a:prstGeom>
          <a:noFill/>
        </p:spPr>
        <p:txBody>
          <a:bodyPr wrap="none" rtlCol="0">
            <a:spAutoFit/>
          </a:bodyPr>
          <a:lstStyle/>
          <a:p>
            <a:r>
              <a:rPr lang="de-DE" b="1" dirty="0">
                <a:solidFill>
                  <a:srgbClr val="BC572E"/>
                </a:solidFill>
              </a:rPr>
              <a:t>8</a:t>
            </a:r>
            <a:r>
              <a:rPr lang="de-DE" b="1" dirty="0" smtClean="0">
                <a:solidFill>
                  <a:srgbClr val="BC572E"/>
                </a:solidFill>
              </a:rPr>
              <a:t> Punkte</a:t>
            </a:r>
            <a:endParaRPr lang="de-DE" b="1" dirty="0">
              <a:solidFill>
                <a:srgbClr val="BC572E"/>
              </a:solidFill>
            </a:endParaRPr>
          </a:p>
        </p:txBody>
      </p:sp>
      <p:sp>
        <p:nvSpPr>
          <p:cNvPr id="29" name="Textfeld 28"/>
          <p:cNvSpPr txBox="1"/>
          <p:nvPr/>
        </p:nvSpPr>
        <p:spPr>
          <a:xfrm>
            <a:off x="6062144" y="5087967"/>
            <a:ext cx="1144096" cy="369332"/>
          </a:xfrm>
          <a:prstGeom prst="rect">
            <a:avLst/>
          </a:prstGeom>
          <a:noFill/>
        </p:spPr>
        <p:txBody>
          <a:bodyPr wrap="none" rtlCol="0">
            <a:spAutoFit/>
          </a:bodyPr>
          <a:lstStyle/>
          <a:p>
            <a:r>
              <a:rPr lang="de-DE" b="1" dirty="0" smtClean="0">
                <a:solidFill>
                  <a:srgbClr val="BC572E"/>
                </a:solidFill>
              </a:rPr>
              <a:t>21 Punkte</a:t>
            </a:r>
            <a:endParaRPr lang="de-DE" b="1" dirty="0">
              <a:solidFill>
                <a:srgbClr val="BC572E"/>
              </a:solidFill>
            </a:endParaRPr>
          </a:p>
        </p:txBody>
      </p:sp>
      <p:sp>
        <p:nvSpPr>
          <p:cNvPr id="30" name="Textfeld 29"/>
          <p:cNvSpPr txBox="1"/>
          <p:nvPr/>
        </p:nvSpPr>
        <p:spPr>
          <a:xfrm>
            <a:off x="7609008" y="5380191"/>
            <a:ext cx="1144096" cy="369332"/>
          </a:xfrm>
          <a:prstGeom prst="rect">
            <a:avLst/>
          </a:prstGeom>
          <a:noFill/>
        </p:spPr>
        <p:txBody>
          <a:bodyPr wrap="none" rtlCol="0">
            <a:spAutoFit/>
          </a:bodyPr>
          <a:lstStyle/>
          <a:p>
            <a:r>
              <a:rPr lang="de-DE" b="1" dirty="0" smtClean="0">
                <a:solidFill>
                  <a:srgbClr val="BC572E"/>
                </a:solidFill>
              </a:rPr>
              <a:t>41 Punkte</a:t>
            </a:r>
            <a:endParaRPr lang="de-DE" b="1" dirty="0">
              <a:solidFill>
                <a:srgbClr val="BC572E"/>
              </a:solidFill>
            </a:endParaRPr>
          </a:p>
        </p:txBody>
      </p:sp>
      <p:sp>
        <p:nvSpPr>
          <p:cNvPr id="31" name="Textfeld 30"/>
          <p:cNvSpPr txBox="1"/>
          <p:nvPr/>
        </p:nvSpPr>
        <p:spPr>
          <a:xfrm>
            <a:off x="8172400" y="5685177"/>
            <a:ext cx="1027076" cy="369332"/>
          </a:xfrm>
          <a:prstGeom prst="rect">
            <a:avLst/>
          </a:prstGeom>
          <a:noFill/>
        </p:spPr>
        <p:txBody>
          <a:bodyPr wrap="none" rtlCol="0">
            <a:spAutoFit/>
          </a:bodyPr>
          <a:lstStyle/>
          <a:p>
            <a:r>
              <a:rPr lang="de-DE" b="1" dirty="0">
                <a:solidFill>
                  <a:srgbClr val="BC572E"/>
                </a:solidFill>
              </a:rPr>
              <a:t>8</a:t>
            </a:r>
            <a:r>
              <a:rPr lang="de-DE" b="1" dirty="0" smtClean="0">
                <a:solidFill>
                  <a:srgbClr val="BC572E"/>
                </a:solidFill>
              </a:rPr>
              <a:t> Punkte</a:t>
            </a:r>
            <a:endParaRPr lang="de-DE" b="1" dirty="0">
              <a:solidFill>
                <a:srgbClr val="BC572E"/>
              </a:solidFill>
            </a:endParaRPr>
          </a:p>
        </p:txBody>
      </p:sp>
    </p:spTree>
    <p:extLst>
      <p:ext uri="{BB962C8B-B14F-4D97-AF65-F5344CB8AC3E}">
        <p14:creationId xmlns:p14="http://schemas.microsoft.com/office/powerpoint/2010/main" val="27782254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anim calcmode="lin" valueType="num">
                                      <p:cBhvr>
                                        <p:cTn id="2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6">
                                            <p:txEl>
                                              <p:pRg st="5" end="5"/>
                                            </p:txEl>
                                          </p:spTgt>
                                        </p:tgtEl>
                                        <p:attrNameLst>
                                          <p:attrName>style.visibility</p:attrName>
                                        </p:attrNameLst>
                                      </p:cBhvr>
                                      <p:to>
                                        <p:strVal val="visible"/>
                                      </p:to>
                                    </p:set>
                                    <p:animEffect transition="in" filter="fade">
                                      <p:cBhvr>
                                        <p:cTn id="46" dur="1000"/>
                                        <p:tgtEl>
                                          <p:spTgt spid="6">
                                            <p:txEl>
                                              <p:pRg st="5" end="5"/>
                                            </p:txEl>
                                          </p:spTgt>
                                        </p:tgtEl>
                                      </p:cBhvr>
                                    </p:animEffect>
                                    <p:anim calcmode="lin" valueType="num">
                                      <p:cBhvr>
                                        <p:cTn id="47"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6">
                                            <p:txEl>
                                              <p:pRg st="5" end="5"/>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6">
                                            <p:txEl>
                                              <p:pRg st="6" end="6"/>
                                            </p:txEl>
                                          </p:spTgt>
                                        </p:tgtEl>
                                        <p:attrNameLst>
                                          <p:attrName>style.visibility</p:attrName>
                                        </p:attrNameLst>
                                      </p:cBhvr>
                                      <p:to>
                                        <p:strVal val="visible"/>
                                      </p:to>
                                    </p:set>
                                    <p:animEffect transition="in" filter="fade">
                                      <p:cBhvr>
                                        <p:cTn id="51" dur="1000"/>
                                        <p:tgtEl>
                                          <p:spTgt spid="6">
                                            <p:txEl>
                                              <p:pRg st="6" end="6"/>
                                            </p:txEl>
                                          </p:spTgt>
                                        </p:tgtEl>
                                      </p:cBhvr>
                                    </p:animEffect>
                                    <p:anim calcmode="lin" valueType="num">
                                      <p:cBhvr>
                                        <p:cTn id="52"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
                                            <p:txEl>
                                              <p:pRg st="6" end="6"/>
                                            </p:txEl>
                                          </p:spTgt>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6">
                                            <p:txEl>
                                              <p:pRg st="8" end="8"/>
                                            </p:txEl>
                                          </p:spTgt>
                                        </p:tgtEl>
                                        <p:attrNameLst>
                                          <p:attrName>style.visibility</p:attrName>
                                        </p:attrNameLst>
                                      </p:cBhvr>
                                      <p:to>
                                        <p:strVal val="visible"/>
                                      </p:to>
                                    </p:set>
                                    <p:animEffect transition="in" filter="fade">
                                      <p:cBhvr>
                                        <p:cTn id="56" dur="1000"/>
                                        <p:tgtEl>
                                          <p:spTgt spid="6">
                                            <p:txEl>
                                              <p:pRg st="8" end="8"/>
                                            </p:txEl>
                                          </p:spTgt>
                                        </p:tgtEl>
                                      </p:cBhvr>
                                    </p:animEffect>
                                    <p:anim calcmode="lin" valueType="num">
                                      <p:cBhvr>
                                        <p:cTn id="57"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8" end="8"/>
                                            </p:txEl>
                                          </p:spTgt>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6">
                                            <p:txEl>
                                              <p:pRg st="9" end="9"/>
                                            </p:txEl>
                                          </p:spTgt>
                                        </p:tgtEl>
                                        <p:attrNameLst>
                                          <p:attrName>style.visibility</p:attrName>
                                        </p:attrNameLst>
                                      </p:cBhvr>
                                      <p:to>
                                        <p:strVal val="visible"/>
                                      </p:to>
                                    </p:set>
                                    <p:animEffect transition="in" filter="fade">
                                      <p:cBhvr>
                                        <p:cTn id="61" dur="1000"/>
                                        <p:tgtEl>
                                          <p:spTgt spid="6">
                                            <p:txEl>
                                              <p:pRg st="9" end="9"/>
                                            </p:txEl>
                                          </p:spTgt>
                                        </p:tgtEl>
                                      </p:cBhvr>
                                    </p:animEffect>
                                    <p:anim calcmode="lin" valueType="num">
                                      <p:cBhvr>
                                        <p:cTn id="62"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63" dur="1000" fill="hold"/>
                                        <p:tgtEl>
                                          <p:spTgt spid="6">
                                            <p:txEl>
                                              <p:pRg st="9" end="9"/>
                                            </p:txEl>
                                          </p:spTgt>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6">
                                            <p:txEl>
                                              <p:pRg st="10" end="10"/>
                                            </p:txEl>
                                          </p:spTgt>
                                        </p:tgtEl>
                                        <p:attrNameLst>
                                          <p:attrName>style.visibility</p:attrName>
                                        </p:attrNameLst>
                                      </p:cBhvr>
                                      <p:to>
                                        <p:strVal val="visible"/>
                                      </p:to>
                                    </p:set>
                                    <p:animEffect transition="in" filter="fade">
                                      <p:cBhvr>
                                        <p:cTn id="66" dur="1000"/>
                                        <p:tgtEl>
                                          <p:spTgt spid="6">
                                            <p:txEl>
                                              <p:pRg st="10" end="10"/>
                                            </p:txEl>
                                          </p:spTgt>
                                        </p:tgtEl>
                                      </p:cBhvr>
                                    </p:animEffect>
                                    <p:anim calcmode="lin" valueType="num">
                                      <p:cBhvr>
                                        <p:cTn id="67"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68" dur="1000" fill="hold"/>
                                        <p:tgtEl>
                                          <p:spTgt spid="6">
                                            <p:txEl>
                                              <p:pRg st="10" end="10"/>
                                            </p:txEl>
                                          </p:spTgt>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6">
                                            <p:txEl>
                                              <p:pRg st="11" end="11"/>
                                            </p:txEl>
                                          </p:spTgt>
                                        </p:tgtEl>
                                        <p:attrNameLst>
                                          <p:attrName>style.visibility</p:attrName>
                                        </p:attrNameLst>
                                      </p:cBhvr>
                                      <p:to>
                                        <p:strVal val="visible"/>
                                      </p:to>
                                    </p:set>
                                    <p:animEffect transition="in" filter="fade">
                                      <p:cBhvr>
                                        <p:cTn id="71" dur="1000"/>
                                        <p:tgtEl>
                                          <p:spTgt spid="6">
                                            <p:txEl>
                                              <p:pRg st="11" end="11"/>
                                            </p:txEl>
                                          </p:spTgt>
                                        </p:tgtEl>
                                      </p:cBhvr>
                                    </p:animEffect>
                                    <p:anim calcmode="lin" valueType="num">
                                      <p:cBhvr>
                                        <p:cTn id="72" dur="10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73" dur="1000" fill="hold"/>
                                        <p:tgtEl>
                                          <p:spTgt spid="6">
                                            <p:txEl>
                                              <p:pRg st="11" end="11"/>
                                            </p:txEl>
                                          </p:spTgt>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6">
                                            <p:txEl>
                                              <p:pRg st="12" end="12"/>
                                            </p:txEl>
                                          </p:spTgt>
                                        </p:tgtEl>
                                        <p:attrNameLst>
                                          <p:attrName>style.visibility</p:attrName>
                                        </p:attrNameLst>
                                      </p:cBhvr>
                                      <p:to>
                                        <p:strVal val="visible"/>
                                      </p:to>
                                    </p:set>
                                    <p:animEffect transition="in" filter="fade">
                                      <p:cBhvr>
                                        <p:cTn id="76" dur="1000"/>
                                        <p:tgtEl>
                                          <p:spTgt spid="6">
                                            <p:txEl>
                                              <p:pRg st="12" end="12"/>
                                            </p:txEl>
                                          </p:spTgt>
                                        </p:tgtEl>
                                      </p:cBhvr>
                                    </p:animEffect>
                                    <p:anim calcmode="lin" valueType="num">
                                      <p:cBhvr>
                                        <p:cTn id="77" dur="1000" fill="hold"/>
                                        <p:tgtEl>
                                          <p:spTgt spid="6">
                                            <p:txEl>
                                              <p:pRg st="12" end="12"/>
                                            </p:txEl>
                                          </p:spTgt>
                                        </p:tgtEl>
                                        <p:attrNameLst>
                                          <p:attrName>ppt_x</p:attrName>
                                        </p:attrNameLst>
                                      </p:cBhvr>
                                      <p:tavLst>
                                        <p:tav tm="0">
                                          <p:val>
                                            <p:strVal val="#ppt_x"/>
                                          </p:val>
                                        </p:tav>
                                        <p:tav tm="100000">
                                          <p:val>
                                            <p:strVal val="#ppt_x"/>
                                          </p:val>
                                        </p:tav>
                                      </p:tavLst>
                                    </p:anim>
                                    <p:anim calcmode="lin" valueType="num">
                                      <p:cBhvr>
                                        <p:cTn id="78" dur="1000" fill="hold"/>
                                        <p:tgtEl>
                                          <p:spTgt spid="6">
                                            <p:txEl>
                                              <p:pRg st="12" end="12"/>
                                            </p:txEl>
                                          </p:spTgt>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6">
                                            <p:txEl>
                                              <p:pRg st="13" end="13"/>
                                            </p:txEl>
                                          </p:spTgt>
                                        </p:tgtEl>
                                        <p:attrNameLst>
                                          <p:attrName>style.visibility</p:attrName>
                                        </p:attrNameLst>
                                      </p:cBhvr>
                                      <p:to>
                                        <p:strVal val="visible"/>
                                      </p:to>
                                    </p:set>
                                    <p:animEffect transition="in" filter="fade">
                                      <p:cBhvr>
                                        <p:cTn id="81" dur="1000"/>
                                        <p:tgtEl>
                                          <p:spTgt spid="6">
                                            <p:txEl>
                                              <p:pRg st="13" end="13"/>
                                            </p:txEl>
                                          </p:spTgt>
                                        </p:tgtEl>
                                      </p:cBhvr>
                                    </p:animEffect>
                                    <p:anim calcmode="lin" valueType="num">
                                      <p:cBhvr>
                                        <p:cTn id="82" dur="1000" fill="hold"/>
                                        <p:tgtEl>
                                          <p:spTgt spid="6">
                                            <p:txEl>
                                              <p:pRg st="13" end="13"/>
                                            </p:txEl>
                                          </p:spTgt>
                                        </p:tgtEl>
                                        <p:attrNameLst>
                                          <p:attrName>ppt_x</p:attrName>
                                        </p:attrNameLst>
                                      </p:cBhvr>
                                      <p:tavLst>
                                        <p:tav tm="0">
                                          <p:val>
                                            <p:strVal val="#ppt_x"/>
                                          </p:val>
                                        </p:tav>
                                        <p:tav tm="100000">
                                          <p:val>
                                            <p:strVal val="#ppt_x"/>
                                          </p:val>
                                        </p:tav>
                                      </p:tavLst>
                                    </p:anim>
                                    <p:anim calcmode="lin" valueType="num">
                                      <p:cBhvr>
                                        <p:cTn id="83" dur="1000" fill="hold"/>
                                        <p:tgtEl>
                                          <p:spTgt spid="6">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par>
                                <p:cTn id="91" presetID="42" presetClass="entr" presetSubtype="0" fill="hold" nodeType="with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1000"/>
                            </p:stCondLst>
                            <p:childTnLst>
                              <p:par>
                                <p:cTn id="97" presetID="42"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Effect transition="in" filter="fade">
                                      <p:cBhvr>
                                        <p:cTn id="99" dur="1000"/>
                                        <p:tgtEl>
                                          <p:spTgt spid="27"/>
                                        </p:tgtEl>
                                      </p:cBhvr>
                                    </p:animEffect>
                                    <p:anim calcmode="lin" valueType="num">
                                      <p:cBhvr>
                                        <p:cTn id="100" dur="1000" fill="hold"/>
                                        <p:tgtEl>
                                          <p:spTgt spid="27"/>
                                        </p:tgtEl>
                                        <p:attrNameLst>
                                          <p:attrName>ppt_x</p:attrName>
                                        </p:attrNameLst>
                                      </p:cBhvr>
                                      <p:tavLst>
                                        <p:tav tm="0">
                                          <p:val>
                                            <p:strVal val="#ppt_x"/>
                                          </p:val>
                                        </p:tav>
                                        <p:tav tm="100000">
                                          <p:val>
                                            <p:strVal val="#ppt_x"/>
                                          </p:val>
                                        </p:tav>
                                      </p:tavLst>
                                    </p:anim>
                                    <p:anim calcmode="lin" valueType="num">
                                      <p:cBhvr>
                                        <p:cTn id="101" dur="1000" fill="hold"/>
                                        <p:tgtEl>
                                          <p:spTgt spid="27"/>
                                        </p:tgtEl>
                                        <p:attrNameLst>
                                          <p:attrName>ppt_y</p:attrName>
                                        </p:attrNameLst>
                                      </p:cBhvr>
                                      <p:tavLst>
                                        <p:tav tm="0">
                                          <p:val>
                                            <p:strVal val="#ppt_y+.1"/>
                                          </p:val>
                                        </p:tav>
                                        <p:tav tm="100000">
                                          <p:val>
                                            <p:strVal val="#ppt_y"/>
                                          </p:val>
                                        </p:tav>
                                      </p:tavLst>
                                    </p:anim>
                                  </p:childTnLst>
                                </p:cTn>
                              </p:par>
                              <p:par>
                                <p:cTn id="102" presetID="42" presetClass="entr" presetSubtype="0" fill="hold" nodeType="withEffect">
                                  <p:stCondLst>
                                    <p:cond delay="0"/>
                                  </p:stCondLst>
                                  <p:childTnLst>
                                    <p:set>
                                      <p:cBhvr>
                                        <p:cTn id="103" dur="1" fill="hold">
                                          <p:stCondLst>
                                            <p:cond delay="0"/>
                                          </p:stCondLst>
                                        </p:cTn>
                                        <p:tgtEl>
                                          <p:spTgt spid="24"/>
                                        </p:tgtEl>
                                        <p:attrNameLst>
                                          <p:attrName>style.visibility</p:attrName>
                                        </p:attrNameLst>
                                      </p:cBhvr>
                                      <p:to>
                                        <p:strVal val="visible"/>
                                      </p:to>
                                    </p:set>
                                    <p:animEffect transition="in" filter="fade">
                                      <p:cBhvr>
                                        <p:cTn id="104" dur="1000"/>
                                        <p:tgtEl>
                                          <p:spTgt spid="24"/>
                                        </p:tgtEl>
                                      </p:cBhvr>
                                    </p:animEffect>
                                    <p:anim calcmode="lin" valueType="num">
                                      <p:cBhvr>
                                        <p:cTn id="105" dur="1000" fill="hold"/>
                                        <p:tgtEl>
                                          <p:spTgt spid="24"/>
                                        </p:tgtEl>
                                        <p:attrNameLst>
                                          <p:attrName>ppt_x</p:attrName>
                                        </p:attrNameLst>
                                      </p:cBhvr>
                                      <p:tavLst>
                                        <p:tav tm="0">
                                          <p:val>
                                            <p:strVal val="#ppt_x"/>
                                          </p:val>
                                        </p:tav>
                                        <p:tav tm="100000">
                                          <p:val>
                                            <p:strVal val="#ppt_x"/>
                                          </p:val>
                                        </p:tav>
                                      </p:tavLst>
                                    </p:anim>
                                    <p:anim calcmode="lin" valueType="num">
                                      <p:cBhvr>
                                        <p:cTn id="106" dur="1000" fill="hold"/>
                                        <p:tgtEl>
                                          <p:spTgt spid="24"/>
                                        </p:tgtEl>
                                        <p:attrNameLst>
                                          <p:attrName>ppt_y</p:attrName>
                                        </p:attrNameLst>
                                      </p:cBhvr>
                                      <p:tavLst>
                                        <p:tav tm="0">
                                          <p:val>
                                            <p:strVal val="#ppt_y+.1"/>
                                          </p:val>
                                        </p:tav>
                                        <p:tav tm="100000">
                                          <p:val>
                                            <p:strVal val="#ppt_y"/>
                                          </p:val>
                                        </p:tav>
                                      </p:tavLst>
                                    </p:anim>
                                  </p:childTnLst>
                                </p:cTn>
                              </p:par>
                            </p:childTnLst>
                          </p:cTn>
                        </p:par>
                        <p:par>
                          <p:cTn id="107" fill="hold">
                            <p:stCondLst>
                              <p:cond delay="2000"/>
                            </p:stCondLst>
                            <p:childTnLst>
                              <p:par>
                                <p:cTn id="108" presetID="42" presetClass="entr" presetSubtype="0" fill="hold" grpId="0" nodeType="afterEffect">
                                  <p:stCondLst>
                                    <p:cond delay="0"/>
                                  </p:stCondLst>
                                  <p:childTnLst>
                                    <p:set>
                                      <p:cBhvr>
                                        <p:cTn id="109" dur="1" fill="hold">
                                          <p:stCondLst>
                                            <p:cond delay="0"/>
                                          </p:stCondLst>
                                        </p:cTn>
                                        <p:tgtEl>
                                          <p:spTgt spid="28"/>
                                        </p:tgtEl>
                                        <p:attrNameLst>
                                          <p:attrName>style.visibility</p:attrName>
                                        </p:attrNameLst>
                                      </p:cBhvr>
                                      <p:to>
                                        <p:strVal val="visible"/>
                                      </p:to>
                                    </p:set>
                                    <p:animEffect transition="in" filter="fade">
                                      <p:cBhvr>
                                        <p:cTn id="110" dur="1000"/>
                                        <p:tgtEl>
                                          <p:spTgt spid="28"/>
                                        </p:tgtEl>
                                      </p:cBhvr>
                                    </p:animEffect>
                                    <p:anim calcmode="lin" valueType="num">
                                      <p:cBhvr>
                                        <p:cTn id="111" dur="1000" fill="hold"/>
                                        <p:tgtEl>
                                          <p:spTgt spid="28"/>
                                        </p:tgtEl>
                                        <p:attrNameLst>
                                          <p:attrName>ppt_x</p:attrName>
                                        </p:attrNameLst>
                                      </p:cBhvr>
                                      <p:tavLst>
                                        <p:tav tm="0">
                                          <p:val>
                                            <p:strVal val="#ppt_x"/>
                                          </p:val>
                                        </p:tav>
                                        <p:tav tm="100000">
                                          <p:val>
                                            <p:strVal val="#ppt_x"/>
                                          </p:val>
                                        </p:tav>
                                      </p:tavLst>
                                    </p:anim>
                                    <p:anim calcmode="lin" valueType="num">
                                      <p:cBhvr>
                                        <p:cTn id="112" dur="1000" fill="hold"/>
                                        <p:tgtEl>
                                          <p:spTgt spid="28"/>
                                        </p:tgtEl>
                                        <p:attrNameLst>
                                          <p:attrName>ppt_y</p:attrName>
                                        </p:attrNameLst>
                                      </p:cBhvr>
                                      <p:tavLst>
                                        <p:tav tm="0">
                                          <p:val>
                                            <p:strVal val="#ppt_y+.1"/>
                                          </p:val>
                                        </p:tav>
                                        <p:tav tm="100000">
                                          <p:val>
                                            <p:strVal val="#ppt_y"/>
                                          </p:val>
                                        </p:tav>
                                      </p:tavLst>
                                    </p:anim>
                                  </p:childTnLst>
                                </p:cTn>
                              </p:par>
                              <p:par>
                                <p:cTn id="113" presetID="42" presetClass="entr" presetSubtype="0" fill="hold"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3000"/>
                            </p:stCondLst>
                            <p:childTnLst>
                              <p:par>
                                <p:cTn id="119" presetID="42" presetClass="entr" presetSubtype="0" fill="hold" grpId="0" nodeType="afterEffect">
                                  <p:stCondLst>
                                    <p:cond delay="0"/>
                                  </p:stCondLst>
                                  <p:childTnLst>
                                    <p:set>
                                      <p:cBhvr>
                                        <p:cTn id="120" dur="1" fill="hold">
                                          <p:stCondLst>
                                            <p:cond delay="0"/>
                                          </p:stCondLst>
                                        </p:cTn>
                                        <p:tgtEl>
                                          <p:spTgt spid="29"/>
                                        </p:tgtEl>
                                        <p:attrNameLst>
                                          <p:attrName>style.visibility</p:attrName>
                                        </p:attrNameLst>
                                      </p:cBhvr>
                                      <p:to>
                                        <p:strVal val="visible"/>
                                      </p:to>
                                    </p:set>
                                    <p:animEffect transition="in" filter="fade">
                                      <p:cBhvr>
                                        <p:cTn id="121" dur="1000"/>
                                        <p:tgtEl>
                                          <p:spTgt spid="29"/>
                                        </p:tgtEl>
                                      </p:cBhvr>
                                    </p:animEffect>
                                    <p:anim calcmode="lin" valueType="num">
                                      <p:cBhvr>
                                        <p:cTn id="122" dur="1000" fill="hold"/>
                                        <p:tgtEl>
                                          <p:spTgt spid="29"/>
                                        </p:tgtEl>
                                        <p:attrNameLst>
                                          <p:attrName>ppt_x</p:attrName>
                                        </p:attrNameLst>
                                      </p:cBhvr>
                                      <p:tavLst>
                                        <p:tav tm="0">
                                          <p:val>
                                            <p:strVal val="#ppt_x"/>
                                          </p:val>
                                        </p:tav>
                                        <p:tav tm="100000">
                                          <p:val>
                                            <p:strVal val="#ppt_x"/>
                                          </p:val>
                                        </p:tav>
                                      </p:tavLst>
                                    </p:anim>
                                    <p:anim calcmode="lin" valueType="num">
                                      <p:cBhvr>
                                        <p:cTn id="123" dur="1000" fill="hold"/>
                                        <p:tgtEl>
                                          <p:spTgt spid="29"/>
                                        </p:tgtEl>
                                        <p:attrNameLst>
                                          <p:attrName>ppt_y</p:attrName>
                                        </p:attrNameLst>
                                      </p:cBhvr>
                                      <p:tavLst>
                                        <p:tav tm="0">
                                          <p:val>
                                            <p:strVal val="#ppt_y+.1"/>
                                          </p:val>
                                        </p:tav>
                                        <p:tav tm="100000">
                                          <p:val>
                                            <p:strVal val="#ppt_y"/>
                                          </p:val>
                                        </p:tav>
                                      </p:tavLst>
                                    </p:anim>
                                  </p:childTnLst>
                                </p:cTn>
                              </p:par>
                              <p:par>
                                <p:cTn id="124" presetID="42" presetClass="entr" presetSubtype="0" fill="hold" nodeType="withEffect">
                                  <p:stCondLst>
                                    <p:cond delay="0"/>
                                  </p:stCondLst>
                                  <p:childTnLst>
                                    <p:set>
                                      <p:cBhvr>
                                        <p:cTn id="125" dur="1" fill="hold">
                                          <p:stCondLst>
                                            <p:cond delay="0"/>
                                          </p:stCondLst>
                                        </p:cTn>
                                        <p:tgtEl>
                                          <p:spTgt spid="21"/>
                                        </p:tgtEl>
                                        <p:attrNameLst>
                                          <p:attrName>style.visibility</p:attrName>
                                        </p:attrNameLst>
                                      </p:cBhvr>
                                      <p:to>
                                        <p:strVal val="visible"/>
                                      </p:to>
                                    </p:set>
                                    <p:animEffect transition="in" filter="fade">
                                      <p:cBhvr>
                                        <p:cTn id="126" dur="1000"/>
                                        <p:tgtEl>
                                          <p:spTgt spid="21"/>
                                        </p:tgtEl>
                                      </p:cBhvr>
                                    </p:animEffect>
                                    <p:anim calcmode="lin" valueType="num">
                                      <p:cBhvr>
                                        <p:cTn id="127" dur="1000" fill="hold"/>
                                        <p:tgtEl>
                                          <p:spTgt spid="21"/>
                                        </p:tgtEl>
                                        <p:attrNameLst>
                                          <p:attrName>ppt_x</p:attrName>
                                        </p:attrNameLst>
                                      </p:cBhvr>
                                      <p:tavLst>
                                        <p:tav tm="0">
                                          <p:val>
                                            <p:strVal val="#ppt_x"/>
                                          </p:val>
                                        </p:tav>
                                        <p:tav tm="100000">
                                          <p:val>
                                            <p:strVal val="#ppt_x"/>
                                          </p:val>
                                        </p:tav>
                                      </p:tavLst>
                                    </p:anim>
                                    <p:anim calcmode="lin" valueType="num">
                                      <p:cBhvr>
                                        <p:cTn id="128" dur="1000" fill="hold"/>
                                        <p:tgtEl>
                                          <p:spTgt spid="21"/>
                                        </p:tgtEl>
                                        <p:attrNameLst>
                                          <p:attrName>ppt_y</p:attrName>
                                        </p:attrNameLst>
                                      </p:cBhvr>
                                      <p:tavLst>
                                        <p:tav tm="0">
                                          <p:val>
                                            <p:strVal val="#ppt_y+.1"/>
                                          </p:val>
                                        </p:tav>
                                        <p:tav tm="100000">
                                          <p:val>
                                            <p:strVal val="#ppt_y"/>
                                          </p:val>
                                        </p:tav>
                                      </p:tavLst>
                                    </p:anim>
                                  </p:childTnLst>
                                </p:cTn>
                              </p:par>
                            </p:childTnLst>
                          </p:cTn>
                        </p:par>
                        <p:par>
                          <p:cTn id="129" fill="hold">
                            <p:stCondLst>
                              <p:cond delay="4000"/>
                            </p:stCondLst>
                            <p:childTnLst>
                              <p:par>
                                <p:cTn id="130" presetID="42" presetClass="entr" presetSubtype="0" fill="hold" grpId="0" nodeType="afterEffect">
                                  <p:stCondLst>
                                    <p:cond delay="0"/>
                                  </p:stCondLst>
                                  <p:childTnLst>
                                    <p:set>
                                      <p:cBhvr>
                                        <p:cTn id="131" dur="1" fill="hold">
                                          <p:stCondLst>
                                            <p:cond delay="0"/>
                                          </p:stCondLst>
                                        </p:cTn>
                                        <p:tgtEl>
                                          <p:spTgt spid="30"/>
                                        </p:tgtEl>
                                        <p:attrNameLst>
                                          <p:attrName>style.visibility</p:attrName>
                                        </p:attrNameLst>
                                      </p:cBhvr>
                                      <p:to>
                                        <p:strVal val="visible"/>
                                      </p:to>
                                    </p:set>
                                    <p:animEffect transition="in" filter="fade">
                                      <p:cBhvr>
                                        <p:cTn id="132" dur="1000"/>
                                        <p:tgtEl>
                                          <p:spTgt spid="30"/>
                                        </p:tgtEl>
                                      </p:cBhvr>
                                    </p:animEffect>
                                    <p:anim calcmode="lin" valueType="num">
                                      <p:cBhvr>
                                        <p:cTn id="133" dur="1000" fill="hold"/>
                                        <p:tgtEl>
                                          <p:spTgt spid="30"/>
                                        </p:tgtEl>
                                        <p:attrNameLst>
                                          <p:attrName>ppt_x</p:attrName>
                                        </p:attrNameLst>
                                      </p:cBhvr>
                                      <p:tavLst>
                                        <p:tav tm="0">
                                          <p:val>
                                            <p:strVal val="#ppt_x"/>
                                          </p:val>
                                        </p:tav>
                                        <p:tav tm="100000">
                                          <p:val>
                                            <p:strVal val="#ppt_x"/>
                                          </p:val>
                                        </p:tav>
                                      </p:tavLst>
                                    </p:anim>
                                    <p:anim calcmode="lin" valueType="num">
                                      <p:cBhvr>
                                        <p:cTn id="134" dur="1000" fill="hold"/>
                                        <p:tgtEl>
                                          <p:spTgt spid="30"/>
                                        </p:tgtEl>
                                        <p:attrNameLst>
                                          <p:attrName>ppt_y</p:attrName>
                                        </p:attrNameLst>
                                      </p:cBhvr>
                                      <p:tavLst>
                                        <p:tav tm="0">
                                          <p:val>
                                            <p:strVal val="#ppt_y+.1"/>
                                          </p:val>
                                        </p:tav>
                                        <p:tav tm="100000">
                                          <p:val>
                                            <p:strVal val="#ppt_y"/>
                                          </p:val>
                                        </p:tav>
                                      </p:tavLst>
                                    </p:anim>
                                  </p:childTnLst>
                                </p:cTn>
                              </p:par>
                              <p:par>
                                <p:cTn id="135" presetID="42" presetClass="entr" presetSubtype="0" fill="hold" nodeType="withEffect">
                                  <p:stCondLst>
                                    <p:cond delay="0"/>
                                  </p:stCondLst>
                                  <p:childTnLst>
                                    <p:set>
                                      <p:cBhvr>
                                        <p:cTn id="136" dur="1" fill="hold">
                                          <p:stCondLst>
                                            <p:cond delay="0"/>
                                          </p:stCondLst>
                                        </p:cTn>
                                        <p:tgtEl>
                                          <p:spTgt spid="20"/>
                                        </p:tgtEl>
                                        <p:attrNameLst>
                                          <p:attrName>style.visibility</p:attrName>
                                        </p:attrNameLst>
                                      </p:cBhvr>
                                      <p:to>
                                        <p:strVal val="visible"/>
                                      </p:to>
                                    </p:set>
                                    <p:animEffect transition="in" filter="fade">
                                      <p:cBhvr>
                                        <p:cTn id="137" dur="1000"/>
                                        <p:tgtEl>
                                          <p:spTgt spid="20"/>
                                        </p:tgtEl>
                                      </p:cBhvr>
                                    </p:animEffect>
                                    <p:anim calcmode="lin" valueType="num">
                                      <p:cBhvr>
                                        <p:cTn id="138" dur="1000" fill="hold"/>
                                        <p:tgtEl>
                                          <p:spTgt spid="20"/>
                                        </p:tgtEl>
                                        <p:attrNameLst>
                                          <p:attrName>ppt_x</p:attrName>
                                        </p:attrNameLst>
                                      </p:cBhvr>
                                      <p:tavLst>
                                        <p:tav tm="0">
                                          <p:val>
                                            <p:strVal val="#ppt_x"/>
                                          </p:val>
                                        </p:tav>
                                        <p:tav tm="100000">
                                          <p:val>
                                            <p:strVal val="#ppt_x"/>
                                          </p:val>
                                        </p:tav>
                                      </p:tavLst>
                                    </p:anim>
                                    <p:anim calcmode="lin" valueType="num">
                                      <p:cBhvr>
                                        <p:cTn id="139" dur="1000" fill="hold"/>
                                        <p:tgtEl>
                                          <p:spTgt spid="20"/>
                                        </p:tgtEl>
                                        <p:attrNameLst>
                                          <p:attrName>ppt_y</p:attrName>
                                        </p:attrNameLst>
                                      </p:cBhvr>
                                      <p:tavLst>
                                        <p:tav tm="0">
                                          <p:val>
                                            <p:strVal val="#ppt_y+.1"/>
                                          </p:val>
                                        </p:tav>
                                        <p:tav tm="100000">
                                          <p:val>
                                            <p:strVal val="#ppt_y"/>
                                          </p:val>
                                        </p:tav>
                                      </p:tavLst>
                                    </p:anim>
                                  </p:childTnLst>
                                </p:cTn>
                              </p:par>
                            </p:childTnLst>
                          </p:cTn>
                        </p:par>
                        <p:par>
                          <p:cTn id="140" fill="hold">
                            <p:stCondLst>
                              <p:cond delay="5000"/>
                            </p:stCondLst>
                            <p:childTnLst>
                              <p:par>
                                <p:cTn id="141" presetID="42" presetClass="entr" presetSubtype="0" fill="hold" grpId="0" nodeType="afterEffect">
                                  <p:stCondLst>
                                    <p:cond delay="0"/>
                                  </p:stCondLst>
                                  <p:childTnLst>
                                    <p:set>
                                      <p:cBhvr>
                                        <p:cTn id="142" dur="1" fill="hold">
                                          <p:stCondLst>
                                            <p:cond delay="0"/>
                                          </p:stCondLst>
                                        </p:cTn>
                                        <p:tgtEl>
                                          <p:spTgt spid="31"/>
                                        </p:tgtEl>
                                        <p:attrNameLst>
                                          <p:attrName>style.visibility</p:attrName>
                                        </p:attrNameLst>
                                      </p:cBhvr>
                                      <p:to>
                                        <p:strVal val="visible"/>
                                      </p:to>
                                    </p:set>
                                    <p:animEffect transition="in" filter="fade">
                                      <p:cBhvr>
                                        <p:cTn id="143" dur="1000"/>
                                        <p:tgtEl>
                                          <p:spTgt spid="31"/>
                                        </p:tgtEl>
                                      </p:cBhvr>
                                    </p:animEffect>
                                    <p:anim calcmode="lin" valueType="num">
                                      <p:cBhvr>
                                        <p:cTn id="144" dur="1000" fill="hold"/>
                                        <p:tgtEl>
                                          <p:spTgt spid="31"/>
                                        </p:tgtEl>
                                        <p:attrNameLst>
                                          <p:attrName>ppt_x</p:attrName>
                                        </p:attrNameLst>
                                      </p:cBhvr>
                                      <p:tavLst>
                                        <p:tav tm="0">
                                          <p:val>
                                            <p:strVal val="#ppt_x"/>
                                          </p:val>
                                        </p:tav>
                                        <p:tav tm="100000">
                                          <p:val>
                                            <p:strVal val="#ppt_x"/>
                                          </p:val>
                                        </p:tav>
                                      </p:tavLst>
                                    </p:anim>
                                    <p:anim calcmode="lin" valueType="num">
                                      <p:cBhvr>
                                        <p:cTn id="145" dur="1000" fill="hold"/>
                                        <p:tgtEl>
                                          <p:spTgt spid="31"/>
                                        </p:tgtEl>
                                        <p:attrNameLst>
                                          <p:attrName>ppt_y</p:attrName>
                                        </p:attrNameLst>
                                      </p:cBhvr>
                                      <p:tavLst>
                                        <p:tav tm="0">
                                          <p:val>
                                            <p:strVal val="#ppt_y+.1"/>
                                          </p:val>
                                        </p:tav>
                                        <p:tav tm="100000">
                                          <p:val>
                                            <p:strVal val="#ppt_y"/>
                                          </p:val>
                                        </p:tav>
                                      </p:tavLst>
                                    </p:anim>
                                  </p:childTnLst>
                                </p:cTn>
                              </p:par>
                              <p:par>
                                <p:cTn id="146" presetID="42" presetClass="entr" presetSubtype="0" fill="hold" nodeType="withEffect">
                                  <p:stCondLst>
                                    <p:cond delay="0"/>
                                  </p:stCondLst>
                                  <p:childTnLst>
                                    <p:set>
                                      <p:cBhvr>
                                        <p:cTn id="147" dur="1" fill="hold">
                                          <p:stCondLst>
                                            <p:cond delay="0"/>
                                          </p:stCondLst>
                                        </p:cTn>
                                        <p:tgtEl>
                                          <p:spTgt spid="19"/>
                                        </p:tgtEl>
                                        <p:attrNameLst>
                                          <p:attrName>style.visibility</p:attrName>
                                        </p:attrNameLst>
                                      </p:cBhvr>
                                      <p:to>
                                        <p:strVal val="visible"/>
                                      </p:to>
                                    </p:set>
                                    <p:animEffect transition="in" filter="fade">
                                      <p:cBhvr>
                                        <p:cTn id="148" dur="1000"/>
                                        <p:tgtEl>
                                          <p:spTgt spid="19"/>
                                        </p:tgtEl>
                                      </p:cBhvr>
                                    </p:animEffect>
                                    <p:anim calcmode="lin" valueType="num">
                                      <p:cBhvr>
                                        <p:cTn id="149" dur="1000" fill="hold"/>
                                        <p:tgtEl>
                                          <p:spTgt spid="19"/>
                                        </p:tgtEl>
                                        <p:attrNameLst>
                                          <p:attrName>ppt_x</p:attrName>
                                        </p:attrNameLst>
                                      </p:cBhvr>
                                      <p:tavLst>
                                        <p:tav tm="0">
                                          <p:val>
                                            <p:strVal val="#ppt_x"/>
                                          </p:val>
                                        </p:tav>
                                        <p:tav tm="100000">
                                          <p:val>
                                            <p:strVal val="#ppt_x"/>
                                          </p:val>
                                        </p:tav>
                                      </p:tavLst>
                                    </p:anim>
                                    <p:anim calcmode="lin" valueType="num">
                                      <p:cBhvr>
                                        <p:cTn id="150" dur="1000" fill="hold"/>
                                        <p:tgtEl>
                                          <p:spTgt spid="19"/>
                                        </p:tgtEl>
                                        <p:attrNameLst>
                                          <p:attrName>ppt_y</p:attrName>
                                        </p:attrNameLst>
                                      </p:cBhvr>
                                      <p:tavLst>
                                        <p:tav tm="0">
                                          <p:val>
                                            <p:strVal val="#ppt_y+.1"/>
                                          </p:val>
                                        </p:tav>
                                        <p:tav tm="100000">
                                          <p:val>
                                            <p:strVal val="#ppt_y"/>
                                          </p:val>
                                        </p:tav>
                                      </p:tavLst>
                                    </p:anim>
                                  </p:childTnLst>
                                </p:cTn>
                              </p:par>
                            </p:childTnLst>
                          </p:cTn>
                        </p:par>
                        <p:par>
                          <p:cTn id="151" fill="hold">
                            <p:stCondLst>
                              <p:cond delay="6000"/>
                            </p:stCondLst>
                            <p:childTnLst>
                              <p:par>
                                <p:cTn id="152" presetID="42" presetClass="entr" presetSubtype="0" fill="hold" grpId="0" nodeType="afterEffect">
                                  <p:stCondLst>
                                    <p:cond delay="0"/>
                                  </p:stCondLst>
                                  <p:childTnLst>
                                    <p:set>
                                      <p:cBhvr>
                                        <p:cTn id="153" dur="1" fill="hold">
                                          <p:stCondLst>
                                            <p:cond delay="0"/>
                                          </p:stCondLst>
                                        </p:cTn>
                                        <p:tgtEl>
                                          <p:spTgt spid="12"/>
                                        </p:tgtEl>
                                        <p:attrNameLst>
                                          <p:attrName>style.visibility</p:attrName>
                                        </p:attrNameLst>
                                      </p:cBhvr>
                                      <p:to>
                                        <p:strVal val="visible"/>
                                      </p:to>
                                    </p:set>
                                    <p:animEffect transition="in" filter="fade">
                                      <p:cBhvr>
                                        <p:cTn id="154" dur="1000"/>
                                        <p:tgtEl>
                                          <p:spTgt spid="12"/>
                                        </p:tgtEl>
                                      </p:cBhvr>
                                    </p:animEffect>
                                    <p:anim calcmode="lin" valueType="num">
                                      <p:cBhvr>
                                        <p:cTn id="155" dur="1000" fill="hold"/>
                                        <p:tgtEl>
                                          <p:spTgt spid="12"/>
                                        </p:tgtEl>
                                        <p:attrNameLst>
                                          <p:attrName>ppt_x</p:attrName>
                                        </p:attrNameLst>
                                      </p:cBhvr>
                                      <p:tavLst>
                                        <p:tav tm="0">
                                          <p:val>
                                            <p:strVal val="#ppt_x"/>
                                          </p:val>
                                        </p:tav>
                                        <p:tav tm="100000">
                                          <p:val>
                                            <p:strVal val="#ppt_x"/>
                                          </p:val>
                                        </p:tav>
                                      </p:tavLst>
                                    </p:anim>
                                    <p:anim calcmode="lin" valueType="num">
                                      <p:cBhvr>
                                        <p:cTn id="156" dur="1000" fill="hold"/>
                                        <p:tgtEl>
                                          <p:spTgt spid="12"/>
                                        </p:tgtEl>
                                        <p:attrNameLst>
                                          <p:attrName>ppt_y</p:attrName>
                                        </p:attrNameLst>
                                      </p:cBhvr>
                                      <p:tavLst>
                                        <p:tav tm="0">
                                          <p:val>
                                            <p:strVal val="#ppt_y+.1"/>
                                          </p:val>
                                        </p:tav>
                                        <p:tav tm="100000">
                                          <p:val>
                                            <p:strVal val="#ppt_y"/>
                                          </p:val>
                                        </p:tav>
                                      </p:tavLst>
                                    </p:anim>
                                  </p:childTnLst>
                                </p:cTn>
                              </p:par>
                              <p:par>
                                <p:cTn id="157" presetID="42" presetClass="entr" presetSubtype="0" fill="hold" grpId="0" nodeType="withEffect">
                                  <p:stCondLst>
                                    <p:cond delay="0"/>
                                  </p:stCondLst>
                                  <p:childTnLst>
                                    <p:set>
                                      <p:cBhvr>
                                        <p:cTn id="158" dur="1" fill="hold">
                                          <p:stCondLst>
                                            <p:cond delay="0"/>
                                          </p:stCondLst>
                                        </p:cTn>
                                        <p:tgtEl>
                                          <p:spTgt spid="13"/>
                                        </p:tgtEl>
                                        <p:attrNameLst>
                                          <p:attrName>style.visibility</p:attrName>
                                        </p:attrNameLst>
                                      </p:cBhvr>
                                      <p:to>
                                        <p:strVal val="visible"/>
                                      </p:to>
                                    </p:set>
                                    <p:animEffect transition="in" filter="fade">
                                      <p:cBhvr>
                                        <p:cTn id="159" dur="1000"/>
                                        <p:tgtEl>
                                          <p:spTgt spid="13"/>
                                        </p:tgtEl>
                                      </p:cBhvr>
                                    </p:animEffect>
                                    <p:anim calcmode="lin" valueType="num">
                                      <p:cBhvr>
                                        <p:cTn id="160" dur="1000" fill="hold"/>
                                        <p:tgtEl>
                                          <p:spTgt spid="13"/>
                                        </p:tgtEl>
                                        <p:attrNameLst>
                                          <p:attrName>ppt_x</p:attrName>
                                        </p:attrNameLst>
                                      </p:cBhvr>
                                      <p:tavLst>
                                        <p:tav tm="0">
                                          <p:val>
                                            <p:strVal val="#ppt_x"/>
                                          </p:val>
                                        </p:tav>
                                        <p:tav tm="100000">
                                          <p:val>
                                            <p:strVal val="#ppt_x"/>
                                          </p:val>
                                        </p:tav>
                                      </p:tavLst>
                                    </p:anim>
                                    <p:anim calcmode="lin" valueType="num">
                                      <p:cBhvr>
                                        <p:cTn id="161" dur="1000" fill="hold"/>
                                        <p:tgtEl>
                                          <p:spTgt spid="13"/>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14"/>
                                        </p:tgtEl>
                                        <p:attrNameLst>
                                          <p:attrName>style.visibility</p:attrName>
                                        </p:attrNameLst>
                                      </p:cBhvr>
                                      <p:to>
                                        <p:strVal val="visible"/>
                                      </p:to>
                                    </p:set>
                                    <p:animEffect transition="in" filter="fade">
                                      <p:cBhvr>
                                        <p:cTn id="164" dur="1000"/>
                                        <p:tgtEl>
                                          <p:spTgt spid="14"/>
                                        </p:tgtEl>
                                      </p:cBhvr>
                                    </p:animEffect>
                                    <p:anim calcmode="lin" valueType="num">
                                      <p:cBhvr>
                                        <p:cTn id="165" dur="1000" fill="hold"/>
                                        <p:tgtEl>
                                          <p:spTgt spid="14"/>
                                        </p:tgtEl>
                                        <p:attrNameLst>
                                          <p:attrName>ppt_x</p:attrName>
                                        </p:attrNameLst>
                                      </p:cBhvr>
                                      <p:tavLst>
                                        <p:tav tm="0">
                                          <p:val>
                                            <p:strVal val="#ppt_x"/>
                                          </p:val>
                                        </p:tav>
                                        <p:tav tm="100000">
                                          <p:val>
                                            <p:strVal val="#ppt_x"/>
                                          </p:val>
                                        </p:tav>
                                      </p:tavLst>
                                    </p:anim>
                                    <p:anim calcmode="lin" valueType="num">
                                      <p:cBhvr>
                                        <p:cTn id="16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67" fill="hold">
                      <p:stCondLst>
                        <p:cond delay="indefinite"/>
                      </p:stCondLst>
                      <p:childTnLst>
                        <p:par>
                          <p:cTn id="168" fill="hold">
                            <p:stCondLst>
                              <p:cond delay="0"/>
                            </p:stCondLst>
                            <p:childTnLst>
                              <p:par>
                                <p:cTn id="169" presetID="42" presetClass="entr" presetSubtype="0" fill="hold" nodeType="clickEffect">
                                  <p:stCondLst>
                                    <p:cond delay="0"/>
                                  </p:stCondLst>
                                  <p:childTnLst>
                                    <p:set>
                                      <p:cBhvr>
                                        <p:cTn id="170" dur="1" fill="hold">
                                          <p:stCondLst>
                                            <p:cond delay="0"/>
                                          </p:stCondLst>
                                        </p:cTn>
                                        <p:tgtEl>
                                          <p:spTgt spid="16"/>
                                        </p:tgtEl>
                                        <p:attrNameLst>
                                          <p:attrName>style.visibility</p:attrName>
                                        </p:attrNameLst>
                                      </p:cBhvr>
                                      <p:to>
                                        <p:strVal val="visible"/>
                                      </p:to>
                                    </p:set>
                                    <p:animEffect transition="in" filter="fade">
                                      <p:cBhvr>
                                        <p:cTn id="171" dur="1000"/>
                                        <p:tgtEl>
                                          <p:spTgt spid="16"/>
                                        </p:tgtEl>
                                      </p:cBhvr>
                                    </p:animEffect>
                                    <p:anim calcmode="lin" valueType="num">
                                      <p:cBhvr>
                                        <p:cTn id="172" dur="1000" fill="hold"/>
                                        <p:tgtEl>
                                          <p:spTgt spid="16"/>
                                        </p:tgtEl>
                                        <p:attrNameLst>
                                          <p:attrName>ppt_x</p:attrName>
                                        </p:attrNameLst>
                                      </p:cBhvr>
                                      <p:tavLst>
                                        <p:tav tm="0">
                                          <p:val>
                                            <p:strVal val="#ppt_x"/>
                                          </p:val>
                                        </p:tav>
                                        <p:tav tm="100000">
                                          <p:val>
                                            <p:strVal val="#ppt_x"/>
                                          </p:val>
                                        </p:tav>
                                      </p:tavLst>
                                    </p:anim>
                                    <p:anim calcmode="lin" valueType="num">
                                      <p:cBhvr>
                                        <p:cTn id="173" dur="1000" fill="hold"/>
                                        <p:tgtEl>
                                          <p:spTgt spid="16"/>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17"/>
                                        </p:tgtEl>
                                        <p:attrNameLst>
                                          <p:attrName>style.visibility</p:attrName>
                                        </p:attrNameLst>
                                      </p:cBhvr>
                                      <p:to>
                                        <p:strVal val="visible"/>
                                      </p:to>
                                    </p:set>
                                    <p:animEffect transition="in" filter="fade">
                                      <p:cBhvr>
                                        <p:cTn id="176" dur="1000"/>
                                        <p:tgtEl>
                                          <p:spTgt spid="17"/>
                                        </p:tgtEl>
                                      </p:cBhvr>
                                    </p:animEffect>
                                    <p:anim calcmode="lin" valueType="num">
                                      <p:cBhvr>
                                        <p:cTn id="177" dur="1000" fill="hold"/>
                                        <p:tgtEl>
                                          <p:spTgt spid="17"/>
                                        </p:tgtEl>
                                        <p:attrNameLst>
                                          <p:attrName>ppt_x</p:attrName>
                                        </p:attrNameLst>
                                      </p:cBhvr>
                                      <p:tavLst>
                                        <p:tav tm="0">
                                          <p:val>
                                            <p:strVal val="#ppt_x"/>
                                          </p:val>
                                        </p:tav>
                                        <p:tav tm="100000">
                                          <p:val>
                                            <p:strVal val="#ppt_x"/>
                                          </p:val>
                                        </p:tav>
                                      </p:tavLst>
                                    </p:anim>
                                    <p:anim calcmode="lin" valueType="num">
                                      <p:cBhvr>
                                        <p:cTn id="17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6" grpId="0" uiExpand="1" build="p"/>
      <p:bldP spid="10" grpId="0" uiExpand="1" animBg="1"/>
      <p:bldP spid="17"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332656"/>
            <a:ext cx="7620000" cy="6068144"/>
          </a:xfrm>
        </p:spPr>
        <p:txBody>
          <a:bodyPr>
            <a:normAutofit lnSpcReduction="10000"/>
          </a:bodyPr>
          <a:lstStyle/>
          <a:p>
            <a:r>
              <a:rPr lang="de-DE" dirty="0" smtClean="0"/>
              <a:t>Frage 4:</a:t>
            </a:r>
          </a:p>
          <a:p>
            <a:pPr lvl="1"/>
            <a:r>
              <a:rPr lang="de-DE" dirty="0"/>
              <a:t>Beurteilen Sie folgenden Fragen in Schulnoten</a:t>
            </a:r>
            <a:r>
              <a:rPr lang="de-DE" dirty="0" smtClean="0"/>
              <a:t>.</a:t>
            </a:r>
            <a:endParaRPr lang="de-DE" dirty="0"/>
          </a:p>
          <a:p>
            <a:pPr lvl="2"/>
            <a:r>
              <a:rPr lang="de-DE" dirty="0"/>
              <a:t>Wie glücklich waren Sie…</a:t>
            </a:r>
          </a:p>
          <a:p>
            <a:pPr lvl="3"/>
            <a:r>
              <a:rPr lang="de-DE" dirty="0"/>
              <a:t>...in Ihrer Kindheit?</a:t>
            </a:r>
          </a:p>
          <a:p>
            <a:pPr lvl="3"/>
            <a:r>
              <a:rPr lang="de-DE" dirty="0"/>
              <a:t>…während der Schulzeit?</a:t>
            </a:r>
          </a:p>
          <a:p>
            <a:pPr lvl="3"/>
            <a:r>
              <a:rPr lang="de-DE" dirty="0"/>
              <a:t>…während der Ausbildung/Studium?</a:t>
            </a:r>
          </a:p>
          <a:p>
            <a:pPr lvl="3"/>
            <a:r>
              <a:rPr lang="de-DE" dirty="0"/>
              <a:t>…in Ihrem bisherigen Berufsleben/Job</a:t>
            </a:r>
            <a:r>
              <a:rPr lang="de-DE" dirty="0" smtClean="0"/>
              <a:t>?</a:t>
            </a:r>
            <a:r>
              <a:rPr lang="de-DE" dirty="0" smtClean="0">
                <a:latin typeface="Arial"/>
                <a:cs typeface="Arial"/>
              </a:rPr>
              <a:t>!</a:t>
            </a:r>
            <a:endParaRPr lang="de-DE" dirty="0"/>
          </a:p>
          <a:p>
            <a:pPr lvl="2"/>
            <a:r>
              <a:rPr lang="de-DE" dirty="0"/>
              <a:t>Wie glücklich sind Sie aktuell</a:t>
            </a:r>
            <a:r>
              <a:rPr lang="de-DE" dirty="0" smtClean="0"/>
              <a:t>?</a:t>
            </a:r>
            <a:endParaRPr lang="de-DE" dirty="0"/>
          </a:p>
          <a:p>
            <a:pPr lvl="2"/>
            <a:r>
              <a:rPr lang="de-DE" dirty="0"/>
              <a:t>Wie glücklich sehen Sie sich in der Zukunft</a:t>
            </a:r>
            <a:r>
              <a:rPr lang="de-DE" dirty="0" smtClean="0"/>
              <a:t>?</a:t>
            </a:r>
          </a:p>
          <a:p>
            <a:r>
              <a:rPr lang="de-DE" dirty="0" smtClean="0"/>
              <a:t>Frage 5:</a:t>
            </a:r>
          </a:p>
          <a:p>
            <a:pPr lvl="1"/>
            <a:r>
              <a:rPr lang="de-DE" dirty="0"/>
              <a:t>"Stellen Sie sich ein Gespräch zwischen 2 Freunden am Silvesterabend vor. Die beiden diskutieren über ihre Vorsätze für das neue Jahr</a:t>
            </a:r>
            <a:r>
              <a:rPr lang="de-DE" dirty="0" smtClean="0"/>
              <a:t>. Mit </a:t>
            </a:r>
            <a:r>
              <a:rPr lang="de-DE" dirty="0"/>
              <a:t>welcher der folgenden beiden Aussagen stimmen Sie eher überein?"					</a:t>
            </a:r>
          </a:p>
          <a:p>
            <a:pPr lvl="2"/>
            <a:r>
              <a:rPr lang="de-DE" dirty="0" smtClean="0"/>
              <a:t>"</a:t>
            </a:r>
            <a:r>
              <a:rPr lang="de-DE" i="1" dirty="0"/>
              <a:t>Ich nehme mir vor, jeden Tag ein bisschen glücklich zu sein</a:t>
            </a:r>
            <a:r>
              <a:rPr lang="de-DE" i="1" dirty="0" smtClean="0"/>
              <a:t>.“</a:t>
            </a:r>
          </a:p>
          <a:p>
            <a:pPr marL="777240" lvl="2" indent="0">
              <a:buNone/>
            </a:pPr>
            <a:r>
              <a:rPr lang="de-DE" i="1" dirty="0"/>
              <a:t>	</a:t>
            </a:r>
            <a:endParaRPr lang="de-DE" i="1" dirty="0" smtClean="0"/>
          </a:p>
          <a:p>
            <a:pPr lvl="2"/>
            <a:r>
              <a:rPr lang="de-DE" i="1" dirty="0" smtClean="0"/>
              <a:t>"</a:t>
            </a:r>
            <a:r>
              <a:rPr lang="de-DE" i="1" dirty="0"/>
              <a:t>Mir ist es nicht so wichtig jeden Tag ein bisschen glücklich zu sein, ich will lieber ein paar richtig große Glücksmomente erleben."</a:t>
            </a:r>
            <a:r>
              <a:rPr lang="de-DE" dirty="0"/>
              <a:t>				</a:t>
            </a:r>
          </a:p>
          <a:p>
            <a:pPr lvl="1"/>
            <a:endParaRPr lang="de-DE" dirty="0"/>
          </a:p>
          <a:p>
            <a:pPr lvl="1"/>
            <a:endParaRPr lang="de-DE" dirty="0"/>
          </a:p>
        </p:txBody>
      </p:sp>
      <p:cxnSp>
        <p:nvCxnSpPr>
          <p:cNvPr id="6" name="Gerade Verbindung mit Pfeil 5"/>
          <p:cNvCxnSpPr/>
          <p:nvPr/>
        </p:nvCxnSpPr>
        <p:spPr>
          <a:xfrm>
            <a:off x="3563888" y="1469926"/>
            <a:ext cx="43204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Gerade Verbindung mit Pfeil 7"/>
          <p:cNvCxnSpPr/>
          <p:nvPr/>
        </p:nvCxnSpPr>
        <p:spPr>
          <a:xfrm>
            <a:off x="3995936" y="1738908"/>
            <a:ext cx="43204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Gerade Verbindung mit Pfeil 8"/>
          <p:cNvCxnSpPr/>
          <p:nvPr/>
        </p:nvCxnSpPr>
        <p:spPr>
          <a:xfrm>
            <a:off x="4932040" y="2007890"/>
            <a:ext cx="43204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Gerade Verbindung mit Pfeil 9"/>
          <p:cNvCxnSpPr/>
          <p:nvPr/>
        </p:nvCxnSpPr>
        <p:spPr>
          <a:xfrm>
            <a:off x="5156457" y="2276872"/>
            <a:ext cx="43204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Gerade Verbindung mit Pfeil 10"/>
          <p:cNvCxnSpPr/>
          <p:nvPr/>
        </p:nvCxnSpPr>
        <p:spPr>
          <a:xfrm>
            <a:off x="4427984" y="2571646"/>
            <a:ext cx="43204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Gerade Verbindung mit Pfeil 11"/>
          <p:cNvCxnSpPr/>
          <p:nvPr/>
        </p:nvCxnSpPr>
        <p:spPr>
          <a:xfrm>
            <a:off x="5671170" y="2890357"/>
            <a:ext cx="43204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feld 15"/>
          <p:cNvSpPr txBox="1"/>
          <p:nvPr/>
        </p:nvSpPr>
        <p:spPr>
          <a:xfrm>
            <a:off x="4042512" y="1285260"/>
            <a:ext cx="731290" cy="338554"/>
          </a:xfrm>
          <a:prstGeom prst="rect">
            <a:avLst/>
          </a:prstGeom>
          <a:noFill/>
        </p:spPr>
        <p:txBody>
          <a:bodyPr wrap="none" rtlCol="0">
            <a:spAutoFit/>
          </a:bodyPr>
          <a:lstStyle/>
          <a:p>
            <a:r>
              <a:rPr lang="de-DE" sz="1600" b="1" dirty="0">
                <a:solidFill>
                  <a:srgbClr val="BC572E"/>
                </a:solidFill>
              </a:rPr>
              <a:t>Ø </a:t>
            </a:r>
            <a:r>
              <a:rPr lang="de-DE" sz="1600" b="1" dirty="0" smtClean="0">
                <a:solidFill>
                  <a:srgbClr val="BC572E"/>
                </a:solidFill>
              </a:rPr>
              <a:t>1,84</a:t>
            </a:r>
            <a:endParaRPr lang="de-DE" sz="1600" b="1" dirty="0">
              <a:solidFill>
                <a:srgbClr val="BC572E"/>
              </a:solidFill>
            </a:endParaRPr>
          </a:p>
        </p:txBody>
      </p:sp>
      <p:sp>
        <p:nvSpPr>
          <p:cNvPr id="17" name="Textfeld 16"/>
          <p:cNvSpPr txBox="1"/>
          <p:nvPr/>
        </p:nvSpPr>
        <p:spPr>
          <a:xfrm>
            <a:off x="4475002" y="1559501"/>
            <a:ext cx="731290" cy="338554"/>
          </a:xfrm>
          <a:prstGeom prst="rect">
            <a:avLst/>
          </a:prstGeom>
          <a:noFill/>
        </p:spPr>
        <p:txBody>
          <a:bodyPr wrap="none" rtlCol="0">
            <a:spAutoFit/>
          </a:bodyPr>
          <a:lstStyle>
            <a:defPPr>
              <a:defRPr lang="de-DE"/>
            </a:defPPr>
            <a:lvl1pPr>
              <a:defRPr sz="1600"/>
            </a:lvl1pPr>
          </a:lstStyle>
          <a:p>
            <a:r>
              <a:rPr lang="de-DE" b="1" dirty="0">
                <a:solidFill>
                  <a:srgbClr val="BC572E"/>
                </a:solidFill>
              </a:rPr>
              <a:t>Ø </a:t>
            </a:r>
            <a:r>
              <a:rPr lang="de-DE" b="1" dirty="0" smtClean="0">
                <a:solidFill>
                  <a:srgbClr val="BC572E"/>
                </a:solidFill>
              </a:rPr>
              <a:t>3,07</a:t>
            </a:r>
            <a:endParaRPr lang="de-DE" b="1" dirty="0">
              <a:solidFill>
                <a:srgbClr val="BC572E"/>
              </a:solidFill>
            </a:endParaRPr>
          </a:p>
        </p:txBody>
      </p:sp>
      <p:sp>
        <p:nvSpPr>
          <p:cNvPr id="18" name="Textfeld 17"/>
          <p:cNvSpPr txBox="1"/>
          <p:nvPr/>
        </p:nvSpPr>
        <p:spPr>
          <a:xfrm>
            <a:off x="5594970" y="2107595"/>
            <a:ext cx="731290" cy="338554"/>
          </a:xfrm>
          <a:prstGeom prst="rect">
            <a:avLst/>
          </a:prstGeom>
          <a:noFill/>
        </p:spPr>
        <p:txBody>
          <a:bodyPr wrap="none" rtlCol="0">
            <a:spAutoFit/>
          </a:bodyPr>
          <a:lstStyle>
            <a:defPPr>
              <a:defRPr lang="de-DE"/>
            </a:defPPr>
            <a:lvl1pPr>
              <a:defRPr sz="1600"/>
            </a:lvl1pPr>
          </a:lstStyle>
          <a:p>
            <a:r>
              <a:rPr lang="de-DE" b="1" dirty="0">
                <a:solidFill>
                  <a:srgbClr val="BC572E"/>
                </a:solidFill>
              </a:rPr>
              <a:t>Ø </a:t>
            </a:r>
            <a:r>
              <a:rPr lang="de-DE" b="1" dirty="0" smtClean="0">
                <a:solidFill>
                  <a:srgbClr val="BC572E"/>
                </a:solidFill>
              </a:rPr>
              <a:t>2,12</a:t>
            </a:r>
            <a:endParaRPr lang="de-DE" b="1" dirty="0">
              <a:solidFill>
                <a:srgbClr val="BC572E"/>
              </a:solidFill>
            </a:endParaRPr>
          </a:p>
        </p:txBody>
      </p:sp>
      <p:sp>
        <p:nvSpPr>
          <p:cNvPr id="19" name="Textfeld 18"/>
          <p:cNvSpPr txBox="1"/>
          <p:nvPr/>
        </p:nvSpPr>
        <p:spPr>
          <a:xfrm>
            <a:off x="5407458" y="1838613"/>
            <a:ext cx="731290" cy="338554"/>
          </a:xfrm>
          <a:prstGeom prst="rect">
            <a:avLst/>
          </a:prstGeom>
          <a:noFill/>
        </p:spPr>
        <p:txBody>
          <a:bodyPr wrap="none" rtlCol="0">
            <a:spAutoFit/>
          </a:bodyPr>
          <a:lstStyle>
            <a:defPPr>
              <a:defRPr lang="de-DE"/>
            </a:defPPr>
            <a:lvl1pPr>
              <a:defRPr sz="1600"/>
            </a:lvl1pPr>
          </a:lstStyle>
          <a:p>
            <a:r>
              <a:rPr lang="de-DE" b="1" dirty="0">
                <a:solidFill>
                  <a:srgbClr val="BC572E"/>
                </a:solidFill>
              </a:rPr>
              <a:t>Ø </a:t>
            </a:r>
            <a:r>
              <a:rPr lang="de-DE" b="1" dirty="0" smtClean="0">
                <a:solidFill>
                  <a:srgbClr val="BC572E"/>
                </a:solidFill>
              </a:rPr>
              <a:t>2,50</a:t>
            </a:r>
            <a:endParaRPr lang="de-DE" b="1" dirty="0">
              <a:solidFill>
                <a:srgbClr val="BC572E"/>
              </a:solidFill>
            </a:endParaRPr>
          </a:p>
        </p:txBody>
      </p:sp>
      <p:sp>
        <p:nvSpPr>
          <p:cNvPr id="20" name="Textfeld 19"/>
          <p:cNvSpPr txBox="1"/>
          <p:nvPr/>
        </p:nvSpPr>
        <p:spPr>
          <a:xfrm>
            <a:off x="4909124" y="2402369"/>
            <a:ext cx="731290" cy="338554"/>
          </a:xfrm>
          <a:prstGeom prst="rect">
            <a:avLst/>
          </a:prstGeom>
          <a:noFill/>
        </p:spPr>
        <p:txBody>
          <a:bodyPr wrap="none" rtlCol="0">
            <a:spAutoFit/>
          </a:bodyPr>
          <a:lstStyle>
            <a:defPPr>
              <a:defRPr lang="de-DE"/>
            </a:defPPr>
            <a:lvl1pPr>
              <a:defRPr sz="1600"/>
            </a:lvl1pPr>
          </a:lstStyle>
          <a:p>
            <a:r>
              <a:rPr lang="de-DE" b="1" dirty="0">
                <a:solidFill>
                  <a:srgbClr val="BC572E"/>
                </a:solidFill>
              </a:rPr>
              <a:t>Ø </a:t>
            </a:r>
            <a:r>
              <a:rPr lang="de-DE" b="1" dirty="0" smtClean="0">
                <a:solidFill>
                  <a:srgbClr val="BC572E"/>
                </a:solidFill>
              </a:rPr>
              <a:t>2,64</a:t>
            </a:r>
            <a:endParaRPr lang="de-DE" b="1" dirty="0">
              <a:solidFill>
                <a:srgbClr val="BC572E"/>
              </a:solidFill>
            </a:endParaRPr>
          </a:p>
        </p:txBody>
      </p:sp>
      <p:sp>
        <p:nvSpPr>
          <p:cNvPr id="21" name="Textfeld 20"/>
          <p:cNvSpPr txBox="1"/>
          <p:nvPr/>
        </p:nvSpPr>
        <p:spPr>
          <a:xfrm>
            <a:off x="6152310" y="2721080"/>
            <a:ext cx="731290" cy="338554"/>
          </a:xfrm>
          <a:prstGeom prst="rect">
            <a:avLst/>
          </a:prstGeom>
          <a:noFill/>
        </p:spPr>
        <p:txBody>
          <a:bodyPr wrap="none" rtlCol="0">
            <a:spAutoFit/>
          </a:bodyPr>
          <a:lstStyle>
            <a:defPPr>
              <a:defRPr lang="de-DE"/>
            </a:defPPr>
            <a:lvl1pPr>
              <a:defRPr sz="1600"/>
            </a:lvl1pPr>
          </a:lstStyle>
          <a:p>
            <a:r>
              <a:rPr lang="de-DE" b="1" dirty="0">
                <a:solidFill>
                  <a:srgbClr val="BC572E"/>
                </a:solidFill>
              </a:rPr>
              <a:t>Ø </a:t>
            </a:r>
            <a:r>
              <a:rPr lang="de-DE" b="1" dirty="0" smtClean="0">
                <a:solidFill>
                  <a:srgbClr val="BC572E"/>
                </a:solidFill>
              </a:rPr>
              <a:t>2,04</a:t>
            </a:r>
            <a:endParaRPr lang="de-DE" b="1" dirty="0">
              <a:solidFill>
                <a:srgbClr val="BC572E"/>
              </a:solidFill>
            </a:endParaRPr>
          </a:p>
        </p:txBody>
      </p:sp>
      <p:cxnSp>
        <p:nvCxnSpPr>
          <p:cNvPr id="29" name="Gerade Verbindung mit Pfeil 28"/>
          <p:cNvCxnSpPr/>
          <p:nvPr/>
        </p:nvCxnSpPr>
        <p:spPr>
          <a:xfrm>
            <a:off x="2483768" y="4988793"/>
            <a:ext cx="57606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Gerade Verbindung mit Pfeil 29"/>
          <p:cNvCxnSpPr/>
          <p:nvPr/>
        </p:nvCxnSpPr>
        <p:spPr>
          <a:xfrm>
            <a:off x="2483768" y="5877272"/>
            <a:ext cx="57606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Textfeld 30"/>
          <p:cNvSpPr txBox="1"/>
          <p:nvPr/>
        </p:nvSpPr>
        <p:spPr>
          <a:xfrm>
            <a:off x="3203848" y="4797628"/>
            <a:ext cx="1645772" cy="369332"/>
          </a:xfrm>
          <a:prstGeom prst="rect">
            <a:avLst/>
          </a:prstGeom>
          <a:noFill/>
        </p:spPr>
        <p:txBody>
          <a:bodyPr wrap="none" rtlCol="0">
            <a:spAutoFit/>
          </a:bodyPr>
          <a:lstStyle/>
          <a:p>
            <a:r>
              <a:rPr lang="de-DE" dirty="0" smtClean="0"/>
              <a:t>30 mal genannt</a:t>
            </a:r>
            <a:endParaRPr lang="de-DE" dirty="0"/>
          </a:p>
        </p:txBody>
      </p:sp>
      <p:sp>
        <p:nvSpPr>
          <p:cNvPr id="32" name="Textfeld 31"/>
          <p:cNvSpPr txBox="1"/>
          <p:nvPr/>
        </p:nvSpPr>
        <p:spPr>
          <a:xfrm>
            <a:off x="3203848" y="5692606"/>
            <a:ext cx="1645772" cy="369332"/>
          </a:xfrm>
          <a:prstGeom prst="rect">
            <a:avLst/>
          </a:prstGeom>
          <a:noFill/>
        </p:spPr>
        <p:txBody>
          <a:bodyPr wrap="none" rtlCol="0">
            <a:spAutoFit/>
          </a:bodyPr>
          <a:lstStyle/>
          <a:p>
            <a:r>
              <a:rPr lang="de-DE" dirty="0" smtClean="0"/>
              <a:t>25 mal genannt</a:t>
            </a:r>
            <a:endParaRPr lang="de-DE" dirty="0"/>
          </a:p>
        </p:txBody>
      </p:sp>
    </p:spTree>
    <p:extLst>
      <p:ext uri="{BB962C8B-B14F-4D97-AF65-F5344CB8AC3E}">
        <p14:creationId xmlns:p14="http://schemas.microsoft.com/office/powerpoint/2010/main" val="2891637461"/>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1000"/>
                                        <p:tgtEl>
                                          <p:spTgt spid="3">
                                            <p:txEl>
                                              <p:pRg st="8" end="8"/>
                                            </p:txEl>
                                          </p:spTgt>
                                        </p:tgtEl>
                                      </p:cBhvr>
                                    </p:animEffect>
                                    <p:anim calcmode="lin" valueType="num">
                                      <p:cBhvr>
                                        <p:cTn id="5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fade">
                                      <p:cBhvr>
                                        <p:cTn id="67" dur="1000"/>
                                        <p:tgtEl>
                                          <p:spTgt spid="6"/>
                                        </p:tgtEl>
                                      </p:cBhvr>
                                    </p:animEffect>
                                    <p:anim calcmode="lin" valueType="num">
                                      <p:cBhvr>
                                        <p:cTn id="68" dur="1000" fill="hold"/>
                                        <p:tgtEl>
                                          <p:spTgt spid="6"/>
                                        </p:tgtEl>
                                        <p:attrNameLst>
                                          <p:attrName>ppt_x</p:attrName>
                                        </p:attrNameLst>
                                      </p:cBhvr>
                                      <p:tavLst>
                                        <p:tav tm="0">
                                          <p:val>
                                            <p:strVal val="#ppt_x"/>
                                          </p:val>
                                        </p:tav>
                                        <p:tav tm="100000">
                                          <p:val>
                                            <p:strVal val="#ppt_x"/>
                                          </p:val>
                                        </p:tav>
                                      </p:tavLst>
                                    </p:anim>
                                    <p:anim calcmode="lin" valueType="num">
                                      <p:cBhvr>
                                        <p:cTn id="69" dur="1000" fill="hold"/>
                                        <p:tgtEl>
                                          <p:spTgt spid="6"/>
                                        </p:tgtEl>
                                        <p:attrNameLst>
                                          <p:attrName>ppt_y</p:attrName>
                                        </p:attrNameLst>
                                      </p:cBhvr>
                                      <p:tavLst>
                                        <p:tav tm="0">
                                          <p:val>
                                            <p:strVal val="#ppt_y+.1"/>
                                          </p:val>
                                        </p:tav>
                                        <p:tav tm="100000">
                                          <p:val>
                                            <p:strVal val="#ppt_y"/>
                                          </p:val>
                                        </p:tav>
                                      </p:tavLst>
                                    </p:anim>
                                  </p:childTnLst>
                                </p:cTn>
                              </p:par>
                            </p:childTnLst>
                          </p:cTn>
                        </p:par>
                        <p:par>
                          <p:cTn id="70" fill="hold">
                            <p:stCondLst>
                              <p:cond delay="1000"/>
                            </p:stCondLst>
                            <p:childTnLst>
                              <p:par>
                                <p:cTn id="71" presetID="42"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1000"/>
                                        <p:tgtEl>
                                          <p:spTgt spid="17"/>
                                        </p:tgtEl>
                                      </p:cBhvr>
                                    </p:animEffect>
                                    <p:anim calcmode="lin" valueType="num">
                                      <p:cBhvr>
                                        <p:cTn id="74" dur="1000" fill="hold"/>
                                        <p:tgtEl>
                                          <p:spTgt spid="17"/>
                                        </p:tgtEl>
                                        <p:attrNameLst>
                                          <p:attrName>ppt_x</p:attrName>
                                        </p:attrNameLst>
                                      </p:cBhvr>
                                      <p:tavLst>
                                        <p:tav tm="0">
                                          <p:val>
                                            <p:strVal val="#ppt_x"/>
                                          </p:val>
                                        </p:tav>
                                        <p:tav tm="100000">
                                          <p:val>
                                            <p:strVal val="#ppt_x"/>
                                          </p:val>
                                        </p:tav>
                                      </p:tavLst>
                                    </p:anim>
                                    <p:anim calcmode="lin" valueType="num">
                                      <p:cBhvr>
                                        <p:cTn id="75" dur="1000" fill="hold"/>
                                        <p:tgtEl>
                                          <p:spTgt spid="17"/>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8"/>
                                        </p:tgtEl>
                                        <p:attrNameLst>
                                          <p:attrName>style.visibility</p:attrName>
                                        </p:attrNameLst>
                                      </p:cBhvr>
                                      <p:to>
                                        <p:strVal val="visible"/>
                                      </p:to>
                                    </p:set>
                                    <p:animEffect transition="in" filter="fade">
                                      <p:cBhvr>
                                        <p:cTn id="78" dur="1000"/>
                                        <p:tgtEl>
                                          <p:spTgt spid="8"/>
                                        </p:tgtEl>
                                      </p:cBhvr>
                                    </p:animEffect>
                                    <p:anim calcmode="lin" valueType="num">
                                      <p:cBhvr>
                                        <p:cTn id="79" dur="1000" fill="hold"/>
                                        <p:tgtEl>
                                          <p:spTgt spid="8"/>
                                        </p:tgtEl>
                                        <p:attrNameLst>
                                          <p:attrName>ppt_x</p:attrName>
                                        </p:attrNameLst>
                                      </p:cBhvr>
                                      <p:tavLst>
                                        <p:tav tm="0">
                                          <p:val>
                                            <p:strVal val="#ppt_x"/>
                                          </p:val>
                                        </p:tav>
                                        <p:tav tm="100000">
                                          <p:val>
                                            <p:strVal val="#ppt_x"/>
                                          </p:val>
                                        </p:tav>
                                      </p:tavLst>
                                    </p:anim>
                                    <p:anim calcmode="lin" valueType="num">
                                      <p:cBhvr>
                                        <p:cTn id="80" dur="1000" fill="hold"/>
                                        <p:tgtEl>
                                          <p:spTgt spid="8"/>
                                        </p:tgtEl>
                                        <p:attrNameLst>
                                          <p:attrName>ppt_y</p:attrName>
                                        </p:attrNameLst>
                                      </p:cBhvr>
                                      <p:tavLst>
                                        <p:tav tm="0">
                                          <p:val>
                                            <p:strVal val="#ppt_y+.1"/>
                                          </p:val>
                                        </p:tav>
                                        <p:tav tm="100000">
                                          <p:val>
                                            <p:strVal val="#ppt_y"/>
                                          </p:val>
                                        </p:tav>
                                      </p:tavLst>
                                    </p:anim>
                                  </p:childTnLst>
                                </p:cTn>
                              </p:par>
                            </p:childTnLst>
                          </p:cTn>
                        </p:par>
                        <p:par>
                          <p:cTn id="81" fill="hold">
                            <p:stCondLst>
                              <p:cond delay="2000"/>
                            </p:stCondLst>
                            <p:childTnLst>
                              <p:par>
                                <p:cTn id="82" presetID="42" presetClass="entr" presetSubtype="0" fill="hold" grpId="0" nodeType="after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1000"/>
                                        <p:tgtEl>
                                          <p:spTgt spid="19"/>
                                        </p:tgtEl>
                                      </p:cBhvr>
                                    </p:animEffect>
                                    <p:anim calcmode="lin" valueType="num">
                                      <p:cBhvr>
                                        <p:cTn id="85" dur="1000" fill="hold"/>
                                        <p:tgtEl>
                                          <p:spTgt spid="19"/>
                                        </p:tgtEl>
                                        <p:attrNameLst>
                                          <p:attrName>ppt_x</p:attrName>
                                        </p:attrNameLst>
                                      </p:cBhvr>
                                      <p:tavLst>
                                        <p:tav tm="0">
                                          <p:val>
                                            <p:strVal val="#ppt_x"/>
                                          </p:val>
                                        </p:tav>
                                        <p:tav tm="100000">
                                          <p:val>
                                            <p:strVal val="#ppt_x"/>
                                          </p:val>
                                        </p:tav>
                                      </p:tavLst>
                                    </p:anim>
                                    <p:anim calcmode="lin" valueType="num">
                                      <p:cBhvr>
                                        <p:cTn id="86" dur="1000" fill="hold"/>
                                        <p:tgtEl>
                                          <p:spTgt spid="19"/>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0"/>
                                  </p:stCondLst>
                                  <p:childTnLst>
                                    <p:set>
                                      <p:cBhvr>
                                        <p:cTn id="88" dur="1" fill="hold">
                                          <p:stCondLst>
                                            <p:cond delay="0"/>
                                          </p:stCondLst>
                                        </p:cTn>
                                        <p:tgtEl>
                                          <p:spTgt spid="9"/>
                                        </p:tgtEl>
                                        <p:attrNameLst>
                                          <p:attrName>style.visibility</p:attrName>
                                        </p:attrNameLst>
                                      </p:cBhvr>
                                      <p:to>
                                        <p:strVal val="visible"/>
                                      </p:to>
                                    </p:set>
                                    <p:animEffect transition="in" filter="fade">
                                      <p:cBhvr>
                                        <p:cTn id="89" dur="1000"/>
                                        <p:tgtEl>
                                          <p:spTgt spid="9"/>
                                        </p:tgtEl>
                                      </p:cBhvr>
                                    </p:animEffect>
                                    <p:anim calcmode="lin" valueType="num">
                                      <p:cBhvr>
                                        <p:cTn id="90" dur="1000" fill="hold"/>
                                        <p:tgtEl>
                                          <p:spTgt spid="9"/>
                                        </p:tgtEl>
                                        <p:attrNameLst>
                                          <p:attrName>ppt_x</p:attrName>
                                        </p:attrNameLst>
                                      </p:cBhvr>
                                      <p:tavLst>
                                        <p:tav tm="0">
                                          <p:val>
                                            <p:strVal val="#ppt_x"/>
                                          </p:val>
                                        </p:tav>
                                        <p:tav tm="100000">
                                          <p:val>
                                            <p:strVal val="#ppt_x"/>
                                          </p:val>
                                        </p:tav>
                                      </p:tavLst>
                                    </p:anim>
                                    <p:anim calcmode="lin" valueType="num">
                                      <p:cBhvr>
                                        <p:cTn id="91" dur="1000" fill="hold"/>
                                        <p:tgtEl>
                                          <p:spTgt spid="9"/>
                                        </p:tgtEl>
                                        <p:attrNameLst>
                                          <p:attrName>ppt_y</p:attrName>
                                        </p:attrNameLst>
                                      </p:cBhvr>
                                      <p:tavLst>
                                        <p:tav tm="0">
                                          <p:val>
                                            <p:strVal val="#ppt_y+.1"/>
                                          </p:val>
                                        </p:tav>
                                        <p:tav tm="100000">
                                          <p:val>
                                            <p:strVal val="#ppt_y"/>
                                          </p:val>
                                        </p:tav>
                                      </p:tavLst>
                                    </p:anim>
                                  </p:childTnLst>
                                </p:cTn>
                              </p:par>
                            </p:childTnLst>
                          </p:cTn>
                        </p:par>
                        <p:par>
                          <p:cTn id="92" fill="hold">
                            <p:stCondLst>
                              <p:cond delay="3000"/>
                            </p:stCondLst>
                            <p:childTnLst>
                              <p:par>
                                <p:cTn id="93" presetID="42"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Effect transition="in" filter="fade">
                                      <p:cBhvr>
                                        <p:cTn id="100" dur="1000"/>
                                        <p:tgtEl>
                                          <p:spTgt spid="10"/>
                                        </p:tgtEl>
                                      </p:cBhvr>
                                    </p:animEffect>
                                    <p:anim calcmode="lin" valueType="num">
                                      <p:cBhvr>
                                        <p:cTn id="101" dur="1000" fill="hold"/>
                                        <p:tgtEl>
                                          <p:spTgt spid="10"/>
                                        </p:tgtEl>
                                        <p:attrNameLst>
                                          <p:attrName>ppt_x</p:attrName>
                                        </p:attrNameLst>
                                      </p:cBhvr>
                                      <p:tavLst>
                                        <p:tav tm="0">
                                          <p:val>
                                            <p:strVal val="#ppt_x"/>
                                          </p:val>
                                        </p:tav>
                                        <p:tav tm="100000">
                                          <p:val>
                                            <p:strVal val="#ppt_x"/>
                                          </p:val>
                                        </p:tav>
                                      </p:tavLst>
                                    </p:anim>
                                    <p:anim calcmode="lin" valueType="num">
                                      <p:cBhvr>
                                        <p:cTn id="102" dur="1000" fill="hold"/>
                                        <p:tgtEl>
                                          <p:spTgt spid="10"/>
                                        </p:tgtEl>
                                        <p:attrNameLst>
                                          <p:attrName>ppt_y</p:attrName>
                                        </p:attrNameLst>
                                      </p:cBhvr>
                                      <p:tavLst>
                                        <p:tav tm="0">
                                          <p:val>
                                            <p:strVal val="#ppt_y+.1"/>
                                          </p:val>
                                        </p:tav>
                                        <p:tav tm="100000">
                                          <p:val>
                                            <p:strVal val="#ppt_y"/>
                                          </p:val>
                                        </p:tav>
                                      </p:tavLst>
                                    </p:anim>
                                  </p:childTnLst>
                                </p:cTn>
                              </p:par>
                            </p:childTnLst>
                          </p:cTn>
                        </p:par>
                        <p:par>
                          <p:cTn id="103" fill="hold">
                            <p:stCondLst>
                              <p:cond delay="4000"/>
                            </p:stCondLst>
                            <p:childTnLst>
                              <p:par>
                                <p:cTn id="104" presetID="42" presetClass="entr" presetSubtype="0" fill="hold" grpId="0" nodeType="afterEffect">
                                  <p:stCondLst>
                                    <p:cond delay="0"/>
                                  </p:stCondLst>
                                  <p:childTnLst>
                                    <p:set>
                                      <p:cBhvr>
                                        <p:cTn id="105" dur="1" fill="hold">
                                          <p:stCondLst>
                                            <p:cond delay="0"/>
                                          </p:stCondLst>
                                        </p:cTn>
                                        <p:tgtEl>
                                          <p:spTgt spid="20"/>
                                        </p:tgtEl>
                                        <p:attrNameLst>
                                          <p:attrName>style.visibility</p:attrName>
                                        </p:attrNameLst>
                                      </p:cBhvr>
                                      <p:to>
                                        <p:strVal val="visible"/>
                                      </p:to>
                                    </p:set>
                                    <p:animEffect transition="in" filter="fade">
                                      <p:cBhvr>
                                        <p:cTn id="106" dur="1000"/>
                                        <p:tgtEl>
                                          <p:spTgt spid="20"/>
                                        </p:tgtEl>
                                      </p:cBhvr>
                                    </p:animEffect>
                                    <p:anim calcmode="lin" valueType="num">
                                      <p:cBhvr>
                                        <p:cTn id="107" dur="1000" fill="hold"/>
                                        <p:tgtEl>
                                          <p:spTgt spid="20"/>
                                        </p:tgtEl>
                                        <p:attrNameLst>
                                          <p:attrName>ppt_x</p:attrName>
                                        </p:attrNameLst>
                                      </p:cBhvr>
                                      <p:tavLst>
                                        <p:tav tm="0">
                                          <p:val>
                                            <p:strVal val="#ppt_x"/>
                                          </p:val>
                                        </p:tav>
                                        <p:tav tm="100000">
                                          <p:val>
                                            <p:strVal val="#ppt_x"/>
                                          </p:val>
                                        </p:tav>
                                      </p:tavLst>
                                    </p:anim>
                                    <p:anim calcmode="lin" valueType="num">
                                      <p:cBhvr>
                                        <p:cTn id="108" dur="1000" fill="hold"/>
                                        <p:tgtEl>
                                          <p:spTgt spid="20"/>
                                        </p:tgtEl>
                                        <p:attrNameLst>
                                          <p:attrName>ppt_y</p:attrName>
                                        </p:attrNameLst>
                                      </p:cBhvr>
                                      <p:tavLst>
                                        <p:tav tm="0">
                                          <p:val>
                                            <p:strVal val="#ppt_y+.1"/>
                                          </p:val>
                                        </p:tav>
                                        <p:tav tm="100000">
                                          <p:val>
                                            <p:strVal val="#ppt_y"/>
                                          </p:val>
                                        </p:tav>
                                      </p:tavLst>
                                    </p:anim>
                                  </p:childTnLst>
                                </p:cTn>
                              </p:par>
                              <p:par>
                                <p:cTn id="109" presetID="42" presetClass="entr" presetSubtype="0" fill="hold" nodeType="withEffect">
                                  <p:stCondLst>
                                    <p:cond delay="0"/>
                                  </p:stCondLst>
                                  <p:childTnLst>
                                    <p:set>
                                      <p:cBhvr>
                                        <p:cTn id="110" dur="1" fill="hold">
                                          <p:stCondLst>
                                            <p:cond delay="0"/>
                                          </p:stCondLst>
                                        </p:cTn>
                                        <p:tgtEl>
                                          <p:spTgt spid="11"/>
                                        </p:tgtEl>
                                        <p:attrNameLst>
                                          <p:attrName>style.visibility</p:attrName>
                                        </p:attrNameLst>
                                      </p:cBhvr>
                                      <p:to>
                                        <p:strVal val="visible"/>
                                      </p:to>
                                    </p:set>
                                    <p:animEffect transition="in" filter="fade">
                                      <p:cBhvr>
                                        <p:cTn id="111" dur="1000"/>
                                        <p:tgtEl>
                                          <p:spTgt spid="11"/>
                                        </p:tgtEl>
                                      </p:cBhvr>
                                    </p:animEffect>
                                    <p:anim calcmode="lin" valueType="num">
                                      <p:cBhvr>
                                        <p:cTn id="112" dur="1000" fill="hold"/>
                                        <p:tgtEl>
                                          <p:spTgt spid="11"/>
                                        </p:tgtEl>
                                        <p:attrNameLst>
                                          <p:attrName>ppt_x</p:attrName>
                                        </p:attrNameLst>
                                      </p:cBhvr>
                                      <p:tavLst>
                                        <p:tav tm="0">
                                          <p:val>
                                            <p:strVal val="#ppt_x"/>
                                          </p:val>
                                        </p:tav>
                                        <p:tav tm="100000">
                                          <p:val>
                                            <p:strVal val="#ppt_x"/>
                                          </p:val>
                                        </p:tav>
                                      </p:tavLst>
                                    </p:anim>
                                    <p:anim calcmode="lin" valueType="num">
                                      <p:cBhvr>
                                        <p:cTn id="113" dur="1000" fill="hold"/>
                                        <p:tgtEl>
                                          <p:spTgt spid="11"/>
                                        </p:tgtEl>
                                        <p:attrNameLst>
                                          <p:attrName>ppt_y</p:attrName>
                                        </p:attrNameLst>
                                      </p:cBhvr>
                                      <p:tavLst>
                                        <p:tav tm="0">
                                          <p:val>
                                            <p:strVal val="#ppt_y+.1"/>
                                          </p:val>
                                        </p:tav>
                                        <p:tav tm="100000">
                                          <p:val>
                                            <p:strVal val="#ppt_y"/>
                                          </p:val>
                                        </p:tav>
                                      </p:tavLst>
                                    </p:anim>
                                  </p:childTnLst>
                                </p:cTn>
                              </p:par>
                            </p:childTnLst>
                          </p:cTn>
                        </p:par>
                        <p:par>
                          <p:cTn id="114" fill="hold">
                            <p:stCondLst>
                              <p:cond delay="5000"/>
                            </p:stCondLst>
                            <p:childTnLst>
                              <p:par>
                                <p:cTn id="115" presetID="42" presetClass="entr" presetSubtype="0" fill="hold" grpId="0" nodeType="after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1000" fill="hold"/>
                                        <p:tgtEl>
                                          <p:spTgt spid="21"/>
                                        </p:tgtEl>
                                        <p:attrNameLst>
                                          <p:attrName>ppt_y</p:attrName>
                                        </p:attrNameLst>
                                      </p:cBhvr>
                                      <p:tavLst>
                                        <p:tav tm="0">
                                          <p:val>
                                            <p:strVal val="#ppt_y+.1"/>
                                          </p:val>
                                        </p:tav>
                                        <p:tav tm="100000">
                                          <p:val>
                                            <p:strVal val="#ppt_y"/>
                                          </p:val>
                                        </p:tav>
                                      </p:tavLst>
                                    </p:anim>
                                  </p:childTnLst>
                                </p:cTn>
                              </p:par>
                              <p:par>
                                <p:cTn id="120" presetID="42" presetClass="entr" presetSubtype="0" fill="hold" nodeType="withEffect">
                                  <p:stCondLst>
                                    <p:cond delay="0"/>
                                  </p:stCondLst>
                                  <p:childTnLst>
                                    <p:set>
                                      <p:cBhvr>
                                        <p:cTn id="121" dur="1" fill="hold">
                                          <p:stCondLst>
                                            <p:cond delay="0"/>
                                          </p:stCondLst>
                                        </p:cTn>
                                        <p:tgtEl>
                                          <p:spTgt spid="12"/>
                                        </p:tgtEl>
                                        <p:attrNameLst>
                                          <p:attrName>style.visibility</p:attrName>
                                        </p:attrNameLst>
                                      </p:cBhvr>
                                      <p:to>
                                        <p:strVal val="visible"/>
                                      </p:to>
                                    </p:set>
                                    <p:animEffect transition="in" filter="fade">
                                      <p:cBhvr>
                                        <p:cTn id="122" dur="1000"/>
                                        <p:tgtEl>
                                          <p:spTgt spid="12"/>
                                        </p:tgtEl>
                                      </p:cBhvr>
                                    </p:animEffect>
                                    <p:anim calcmode="lin" valueType="num">
                                      <p:cBhvr>
                                        <p:cTn id="123" dur="1000" fill="hold"/>
                                        <p:tgtEl>
                                          <p:spTgt spid="12"/>
                                        </p:tgtEl>
                                        <p:attrNameLst>
                                          <p:attrName>ppt_x</p:attrName>
                                        </p:attrNameLst>
                                      </p:cBhvr>
                                      <p:tavLst>
                                        <p:tav tm="0">
                                          <p:val>
                                            <p:strVal val="#ppt_x"/>
                                          </p:val>
                                        </p:tav>
                                        <p:tav tm="100000">
                                          <p:val>
                                            <p:strVal val="#ppt_x"/>
                                          </p:val>
                                        </p:tav>
                                      </p:tavLst>
                                    </p:anim>
                                    <p:anim calcmode="lin" valueType="num">
                                      <p:cBhvr>
                                        <p:cTn id="1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42" presetClass="entr" presetSubtype="0" fill="hold" grpId="0" nodeType="clickEffect">
                                  <p:stCondLst>
                                    <p:cond delay="0"/>
                                  </p:stCondLst>
                                  <p:childTnLst>
                                    <p:set>
                                      <p:cBhvr>
                                        <p:cTn id="128" dur="1" fill="hold">
                                          <p:stCondLst>
                                            <p:cond delay="0"/>
                                          </p:stCondLst>
                                        </p:cTn>
                                        <p:tgtEl>
                                          <p:spTgt spid="3">
                                            <p:txEl>
                                              <p:pRg st="9" end="9"/>
                                            </p:txEl>
                                          </p:spTgt>
                                        </p:tgtEl>
                                        <p:attrNameLst>
                                          <p:attrName>style.visibility</p:attrName>
                                        </p:attrNameLst>
                                      </p:cBhvr>
                                      <p:to>
                                        <p:strVal val="visible"/>
                                      </p:to>
                                    </p:set>
                                    <p:animEffect transition="in" filter="fade">
                                      <p:cBhvr>
                                        <p:cTn id="129" dur="1000"/>
                                        <p:tgtEl>
                                          <p:spTgt spid="3">
                                            <p:txEl>
                                              <p:pRg st="9" end="9"/>
                                            </p:txEl>
                                          </p:spTgt>
                                        </p:tgtEl>
                                      </p:cBhvr>
                                    </p:animEffect>
                                    <p:anim calcmode="lin" valueType="num">
                                      <p:cBhvr>
                                        <p:cTn id="13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131" dur="1000" fill="hold"/>
                                        <p:tgtEl>
                                          <p:spTgt spid="3">
                                            <p:txEl>
                                              <p:pRg st="9" end="9"/>
                                            </p:txEl>
                                          </p:spTgt>
                                        </p:tgtEl>
                                        <p:attrNameLst>
                                          <p:attrName>ppt_y</p:attrName>
                                        </p:attrNameLst>
                                      </p:cBhvr>
                                      <p:tavLst>
                                        <p:tav tm="0">
                                          <p:val>
                                            <p:strVal val="#ppt_y+.1"/>
                                          </p:val>
                                        </p:tav>
                                        <p:tav tm="100000">
                                          <p:val>
                                            <p:strVal val="#ppt_y"/>
                                          </p:val>
                                        </p:tav>
                                      </p:tavLst>
                                    </p:anim>
                                  </p:childTnLst>
                                </p:cTn>
                              </p:par>
                              <p:par>
                                <p:cTn id="132" presetID="42" presetClass="entr" presetSubtype="0" fill="hold" grpId="0" nodeType="withEffect">
                                  <p:stCondLst>
                                    <p:cond delay="0"/>
                                  </p:stCondLst>
                                  <p:childTnLst>
                                    <p:set>
                                      <p:cBhvr>
                                        <p:cTn id="133" dur="1" fill="hold">
                                          <p:stCondLst>
                                            <p:cond delay="0"/>
                                          </p:stCondLst>
                                        </p:cTn>
                                        <p:tgtEl>
                                          <p:spTgt spid="3">
                                            <p:txEl>
                                              <p:pRg st="10" end="10"/>
                                            </p:txEl>
                                          </p:spTgt>
                                        </p:tgtEl>
                                        <p:attrNameLst>
                                          <p:attrName>style.visibility</p:attrName>
                                        </p:attrNameLst>
                                      </p:cBhvr>
                                      <p:to>
                                        <p:strVal val="visible"/>
                                      </p:to>
                                    </p:set>
                                    <p:animEffect transition="in" filter="fade">
                                      <p:cBhvr>
                                        <p:cTn id="134" dur="1000"/>
                                        <p:tgtEl>
                                          <p:spTgt spid="3">
                                            <p:txEl>
                                              <p:pRg st="10" end="10"/>
                                            </p:txEl>
                                          </p:spTgt>
                                        </p:tgtEl>
                                      </p:cBhvr>
                                    </p:animEffect>
                                    <p:anim calcmode="lin" valueType="num">
                                      <p:cBhvr>
                                        <p:cTn id="13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136"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00"/>
                            </p:stCondLst>
                            <p:childTnLst>
                              <p:par>
                                <p:cTn id="138" presetID="42" presetClass="entr" presetSubtype="0" fill="hold" grpId="0" nodeType="afterEffect">
                                  <p:stCondLst>
                                    <p:cond delay="0"/>
                                  </p:stCondLst>
                                  <p:childTnLst>
                                    <p:set>
                                      <p:cBhvr>
                                        <p:cTn id="139" dur="1" fill="hold">
                                          <p:stCondLst>
                                            <p:cond delay="0"/>
                                          </p:stCondLst>
                                        </p:cTn>
                                        <p:tgtEl>
                                          <p:spTgt spid="3">
                                            <p:txEl>
                                              <p:pRg st="11" end="11"/>
                                            </p:txEl>
                                          </p:spTgt>
                                        </p:tgtEl>
                                        <p:attrNameLst>
                                          <p:attrName>style.visibility</p:attrName>
                                        </p:attrNameLst>
                                      </p:cBhvr>
                                      <p:to>
                                        <p:strVal val="visible"/>
                                      </p:to>
                                    </p:set>
                                    <p:animEffect transition="in" filter="fade">
                                      <p:cBhvr>
                                        <p:cTn id="140" dur="1000"/>
                                        <p:tgtEl>
                                          <p:spTgt spid="3">
                                            <p:txEl>
                                              <p:pRg st="11" end="11"/>
                                            </p:txEl>
                                          </p:spTgt>
                                        </p:tgtEl>
                                      </p:cBhvr>
                                    </p:animEffect>
                                    <p:anim calcmode="lin" valueType="num">
                                      <p:cBhvr>
                                        <p:cTn id="141"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142"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3">
                                            <p:txEl>
                                              <p:pRg st="12" end="12"/>
                                            </p:txEl>
                                          </p:spTgt>
                                        </p:tgtEl>
                                        <p:attrNameLst>
                                          <p:attrName>style.visibility</p:attrName>
                                        </p:attrNameLst>
                                      </p:cBhvr>
                                      <p:to>
                                        <p:strVal val="visible"/>
                                      </p:to>
                                    </p:set>
                                    <p:animEffect transition="in" filter="fade">
                                      <p:cBhvr>
                                        <p:cTn id="145" dur="1000"/>
                                        <p:tgtEl>
                                          <p:spTgt spid="3">
                                            <p:txEl>
                                              <p:pRg st="12" end="12"/>
                                            </p:txEl>
                                          </p:spTgt>
                                        </p:tgtEl>
                                      </p:cBhvr>
                                    </p:animEffect>
                                    <p:anim calcmode="lin" valueType="num">
                                      <p:cBhvr>
                                        <p:cTn id="146"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147"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000"/>
                            </p:stCondLst>
                            <p:childTnLst>
                              <p:par>
                                <p:cTn id="149" presetID="42" presetClass="entr" presetSubtype="0" fill="hold" grpId="0" nodeType="afterEffect">
                                  <p:stCondLst>
                                    <p:cond delay="0"/>
                                  </p:stCondLst>
                                  <p:childTnLst>
                                    <p:set>
                                      <p:cBhvr>
                                        <p:cTn id="150" dur="1" fill="hold">
                                          <p:stCondLst>
                                            <p:cond delay="0"/>
                                          </p:stCondLst>
                                        </p:cTn>
                                        <p:tgtEl>
                                          <p:spTgt spid="3">
                                            <p:txEl>
                                              <p:pRg st="13" end="13"/>
                                            </p:txEl>
                                          </p:spTgt>
                                        </p:tgtEl>
                                        <p:attrNameLst>
                                          <p:attrName>style.visibility</p:attrName>
                                        </p:attrNameLst>
                                      </p:cBhvr>
                                      <p:to>
                                        <p:strVal val="visible"/>
                                      </p:to>
                                    </p:set>
                                    <p:animEffect transition="in" filter="fade">
                                      <p:cBhvr>
                                        <p:cTn id="151" dur="1000"/>
                                        <p:tgtEl>
                                          <p:spTgt spid="3">
                                            <p:txEl>
                                              <p:pRg st="13" end="13"/>
                                            </p:txEl>
                                          </p:spTgt>
                                        </p:tgtEl>
                                      </p:cBhvr>
                                    </p:animEffect>
                                    <p:anim calcmode="lin" valueType="num">
                                      <p:cBhvr>
                                        <p:cTn id="152"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153"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42" presetClass="entr" presetSubtype="0" fill="hold" nodeType="clickEffect">
                                  <p:stCondLst>
                                    <p:cond delay="0"/>
                                  </p:stCondLst>
                                  <p:childTnLst>
                                    <p:set>
                                      <p:cBhvr>
                                        <p:cTn id="157" dur="1" fill="hold">
                                          <p:stCondLst>
                                            <p:cond delay="0"/>
                                          </p:stCondLst>
                                        </p:cTn>
                                        <p:tgtEl>
                                          <p:spTgt spid="29"/>
                                        </p:tgtEl>
                                        <p:attrNameLst>
                                          <p:attrName>style.visibility</p:attrName>
                                        </p:attrNameLst>
                                      </p:cBhvr>
                                      <p:to>
                                        <p:strVal val="visible"/>
                                      </p:to>
                                    </p:set>
                                    <p:animEffect transition="in" filter="fade">
                                      <p:cBhvr>
                                        <p:cTn id="158" dur="1000"/>
                                        <p:tgtEl>
                                          <p:spTgt spid="29"/>
                                        </p:tgtEl>
                                      </p:cBhvr>
                                    </p:animEffect>
                                    <p:anim calcmode="lin" valueType="num">
                                      <p:cBhvr>
                                        <p:cTn id="159" dur="1000" fill="hold"/>
                                        <p:tgtEl>
                                          <p:spTgt spid="29"/>
                                        </p:tgtEl>
                                        <p:attrNameLst>
                                          <p:attrName>ppt_x</p:attrName>
                                        </p:attrNameLst>
                                      </p:cBhvr>
                                      <p:tavLst>
                                        <p:tav tm="0">
                                          <p:val>
                                            <p:strVal val="#ppt_x"/>
                                          </p:val>
                                        </p:tav>
                                        <p:tav tm="100000">
                                          <p:val>
                                            <p:strVal val="#ppt_x"/>
                                          </p:val>
                                        </p:tav>
                                      </p:tavLst>
                                    </p:anim>
                                    <p:anim calcmode="lin" valueType="num">
                                      <p:cBhvr>
                                        <p:cTn id="160" dur="1000" fill="hold"/>
                                        <p:tgtEl>
                                          <p:spTgt spid="29"/>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1"/>
                                        </p:tgtEl>
                                        <p:attrNameLst>
                                          <p:attrName>style.visibility</p:attrName>
                                        </p:attrNameLst>
                                      </p:cBhvr>
                                      <p:to>
                                        <p:strVal val="visible"/>
                                      </p:to>
                                    </p:set>
                                    <p:animEffect transition="in" filter="fade">
                                      <p:cBhvr>
                                        <p:cTn id="163" dur="1000"/>
                                        <p:tgtEl>
                                          <p:spTgt spid="31"/>
                                        </p:tgtEl>
                                      </p:cBhvr>
                                    </p:animEffect>
                                    <p:anim calcmode="lin" valueType="num">
                                      <p:cBhvr>
                                        <p:cTn id="164" dur="1000" fill="hold"/>
                                        <p:tgtEl>
                                          <p:spTgt spid="31"/>
                                        </p:tgtEl>
                                        <p:attrNameLst>
                                          <p:attrName>ppt_x</p:attrName>
                                        </p:attrNameLst>
                                      </p:cBhvr>
                                      <p:tavLst>
                                        <p:tav tm="0">
                                          <p:val>
                                            <p:strVal val="#ppt_x"/>
                                          </p:val>
                                        </p:tav>
                                        <p:tav tm="100000">
                                          <p:val>
                                            <p:strVal val="#ppt_x"/>
                                          </p:val>
                                        </p:tav>
                                      </p:tavLst>
                                    </p:anim>
                                    <p:anim calcmode="lin" valueType="num">
                                      <p:cBhvr>
                                        <p:cTn id="165" dur="1000" fill="hold"/>
                                        <p:tgtEl>
                                          <p:spTgt spid="31"/>
                                        </p:tgtEl>
                                        <p:attrNameLst>
                                          <p:attrName>ppt_y</p:attrName>
                                        </p:attrNameLst>
                                      </p:cBhvr>
                                      <p:tavLst>
                                        <p:tav tm="0">
                                          <p:val>
                                            <p:strVal val="#ppt_y+.1"/>
                                          </p:val>
                                        </p:tav>
                                        <p:tav tm="100000">
                                          <p:val>
                                            <p:strVal val="#ppt_y"/>
                                          </p:val>
                                        </p:tav>
                                      </p:tavLst>
                                    </p:anim>
                                  </p:childTnLst>
                                </p:cTn>
                              </p:par>
                            </p:childTnLst>
                          </p:cTn>
                        </p:par>
                        <p:par>
                          <p:cTn id="166" fill="hold">
                            <p:stCondLst>
                              <p:cond delay="1000"/>
                            </p:stCondLst>
                            <p:childTnLst>
                              <p:par>
                                <p:cTn id="167" presetID="42" presetClass="entr" presetSubtype="0" fill="hold" nodeType="afterEffect">
                                  <p:stCondLst>
                                    <p:cond delay="0"/>
                                  </p:stCondLst>
                                  <p:childTnLst>
                                    <p:set>
                                      <p:cBhvr>
                                        <p:cTn id="168" dur="1" fill="hold">
                                          <p:stCondLst>
                                            <p:cond delay="0"/>
                                          </p:stCondLst>
                                        </p:cTn>
                                        <p:tgtEl>
                                          <p:spTgt spid="30"/>
                                        </p:tgtEl>
                                        <p:attrNameLst>
                                          <p:attrName>style.visibility</p:attrName>
                                        </p:attrNameLst>
                                      </p:cBhvr>
                                      <p:to>
                                        <p:strVal val="visible"/>
                                      </p:to>
                                    </p:set>
                                    <p:animEffect transition="in" filter="fade">
                                      <p:cBhvr>
                                        <p:cTn id="169" dur="1000"/>
                                        <p:tgtEl>
                                          <p:spTgt spid="30"/>
                                        </p:tgtEl>
                                      </p:cBhvr>
                                    </p:animEffect>
                                    <p:anim calcmode="lin" valueType="num">
                                      <p:cBhvr>
                                        <p:cTn id="170" dur="1000" fill="hold"/>
                                        <p:tgtEl>
                                          <p:spTgt spid="30"/>
                                        </p:tgtEl>
                                        <p:attrNameLst>
                                          <p:attrName>ppt_x</p:attrName>
                                        </p:attrNameLst>
                                      </p:cBhvr>
                                      <p:tavLst>
                                        <p:tav tm="0">
                                          <p:val>
                                            <p:strVal val="#ppt_x"/>
                                          </p:val>
                                        </p:tav>
                                        <p:tav tm="100000">
                                          <p:val>
                                            <p:strVal val="#ppt_x"/>
                                          </p:val>
                                        </p:tav>
                                      </p:tavLst>
                                    </p:anim>
                                    <p:anim calcmode="lin" valueType="num">
                                      <p:cBhvr>
                                        <p:cTn id="171" dur="1000" fill="hold"/>
                                        <p:tgtEl>
                                          <p:spTgt spid="30"/>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fade">
                                      <p:cBhvr>
                                        <p:cTn id="174" dur="1000"/>
                                        <p:tgtEl>
                                          <p:spTgt spid="32"/>
                                        </p:tgtEl>
                                      </p:cBhvr>
                                    </p:animEffect>
                                    <p:anim calcmode="lin" valueType="num">
                                      <p:cBhvr>
                                        <p:cTn id="175" dur="1000" fill="hold"/>
                                        <p:tgtEl>
                                          <p:spTgt spid="32"/>
                                        </p:tgtEl>
                                        <p:attrNameLst>
                                          <p:attrName>ppt_x</p:attrName>
                                        </p:attrNameLst>
                                      </p:cBhvr>
                                      <p:tavLst>
                                        <p:tav tm="0">
                                          <p:val>
                                            <p:strVal val="#ppt_x"/>
                                          </p:val>
                                        </p:tav>
                                        <p:tav tm="100000">
                                          <p:val>
                                            <p:strVal val="#ppt_x"/>
                                          </p:val>
                                        </p:tav>
                                      </p:tavLst>
                                    </p:anim>
                                    <p:anim calcmode="lin" valueType="num">
                                      <p:cBhvr>
                                        <p:cTn id="17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6" grpId="0"/>
      <p:bldP spid="17" grpId="0"/>
      <p:bldP spid="18" grpId="0"/>
      <p:bldP spid="19" grpId="0"/>
      <p:bldP spid="20" grpId="0"/>
      <p:bldP spid="21" grpId="0"/>
      <p:bldP spid="31" grpId="0"/>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Auswertung der Qualitativen Befragung</a:t>
            </a:r>
            <a:endParaRPr lang="de-DE" dirty="0"/>
          </a:p>
        </p:txBody>
      </p:sp>
      <p:sp>
        <p:nvSpPr>
          <p:cNvPr id="3" name="Text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4026104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ähe">
  <a:themeElements>
    <a:clrScheme name="Nähe">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Larissa">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äh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Nähe">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themeOverride>
</file>

<file path=docProps/app.xml><?xml version="1.0" encoding="utf-8"?>
<Properties xmlns="http://schemas.openxmlformats.org/officeDocument/2006/extended-properties" xmlns:vt="http://schemas.openxmlformats.org/officeDocument/2006/docPropsVTypes">
  <Template/>
  <TotalTime>0</TotalTime>
  <Words>794</Words>
  <Application>Microsoft Office PowerPoint</Application>
  <PresentationFormat>Bildschirmpräsentation (4:3)</PresentationFormat>
  <Paragraphs>195</Paragraphs>
  <Slides>20</Slides>
  <Notes>20</Notes>
  <HiddenSlides>0</HiddenSlides>
  <MMClips>0</MMClips>
  <ScaleCrop>false</ScaleCrop>
  <HeadingPairs>
    <vt:vector size="4" baseType="variant">
      <vt:variant>
        <vt:lpstr>Design</vt:lpstr>
      </vt:variant>
      <vt:variant>
        <vt:i4>1</vt:i4>
      </vt:variant>
      <vt:variant>
        <vt:lpstr>Folientitel</vt:lpstr>
      </vt:variant>
      <vt:variant>
        <vt:i4>20</vt:i4>
      </vt:variant>
    </vt:vector>
  </HeadingPairs>
  <TitlesOfParts>
    <vt:vector size="21" baseType="lpstr">
      <vt:lpstr>Nähe</vt:lpstr>
      <vt:lpstr>Glück</vt:lpstr>
      <vt:lpstr>PowerPoint-Präsentation</vt:lpstr>
      <vt:lpstr>Vorstellung des Projekts</vt:lpstr>
      <vt:lpstr>Das Projekt</vt:lpstr>
      <vt:lpstr>Auswertung der Quantitativen Befragung</vt:lpstr>
      <vt:lpstr>Ergebnisse Quantitative Befragung</vt:lpstr>
      <vt:lpstr>PowerPoint-Präsentation</vt:lpstr>
      <vt:lpstr>PowerPoint-Präsentation</vt:lpstr>
      <vt:lpstr>Auswertung der Qualitativen Befragung</vt:lpstr>
      <vt:lpstr>Bilderabfrage</vt:lpstr>
      <vt:lpstr>Fazit - Freizeit</vt:lpstr>
      <vt:lpstr>Fazit – Arbeit/Schule</vt:lpstr>
      <vt:lpstr>Kategorisierung der Freizeittätigkeiten</vt:lpstr>
      <vt:lpstr>Fazit</vt:lpstr>
      <vt:lpstr>Wer hat an der Uhr gedreht?</vt:lpstr>
      <vt:lpstr>Fazit</vt:lpstr>
      <vt:lpstr>Was macht Glücklich?</vt:lpstr>
      <vt:lpstr>PowerPoint-Präsentation</vt:lpstr>
      <vt:lpstr>Fazit</vt:lpstr>
      <vt:lpstr>PowerPoint-Präsentation</vt:lpstr>
    </vt:vector>
  </TitlesOfParts>
  <Company>BK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Glück</dc:title>
  <dc:creator>allg. User in der Domäne</dc:creator>
  <cp:lastModifiedBy>Rühl</cp:lastModifiedBy>
  <cp:revision>40</cp:revision>
  <cp:lastPrinted>2016-07-03T19:29:05Z</cp:lastPrinted>
  <dcterms:created xsi:type="dcterms:W3CDTF">2016-06-27T08:49:40Z</dcterms:created>
  <dcterms:modified xsi:type="dcterms:W3CDTF">2016-07-03T19:43:22Z</dcterms:modified>
</cp:coreProperties>
</file>